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71" r:id="rId10"/>
    <p:sldId id="264" r:id="rId11"/>
    <p:sldId id="269" r:id="rId12"/>
    <p:sldId id="270" r:id="rId13"/>
    <p:sldId id="266" r:id="rId14"/>
    <p:sldId id="267" r:id="rId15"/>
    <p:sldId id="273" r:id="rId16"/>
    <p:sldId id="268"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7" autoAdjust="0"/>
    <p:restoredTop sz="86441" autoAdjust="0"/>
  </p:normalViewPr>
  <p:slideViewPr>
    <p:cSldViewPr snapToGrid="0">
      <p:cViewPr>
        <p:scale>
          <a:sx n="100" d="100"/>
          <a:sy n="100" d="100"/>
        </p:scale>
        <p:origin x="192" y="-108"/>
      </p:cViewPr>
      <p:guideLst/>
    </p:cSldViewPr>
  </p:slideViewPr>
  <p:outlineViewPr>
    <p:cViewPr>
      <p:scale>
        <a:sx n="33" d="100"/>
        <a:sy n="33" d="100"/>
      </p:scale>
      <p:origin x="0" y="-16728"/>
    </p:cViewPr>
  </p:outlineViewPr>
  <p:notesTextViewPr>
    <p:cViewPr>
      <p:scale>
        <a:sx n="1" d="1"/>
        <a:sy n="1" d="1"/>
      </p:scale>
      <p:origin x="0" y="0"/>
    </p:cViewPr>
  </p:notesTextViewPr>
  <p:notesViewPr>
    <p:cSldViewPr snapToGrid="0">
      <p:cViewPr varScale="1">
        <p:scale>
          <a:sx n="84" d="100"/>
          <a:sy n="84" d="100"/>
        </p:scale>
        <p:origin x="391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298416-B48A-4E9C-A9ED-26FB7B0F2E86}" type="doc">
      <dgm:prSet loTypeId="urn:microsoft.com/office/officeart/2005/8/layout/list1" loCatId="list" qsTypeId="urn:microsoft.com/office/officeart/2005/8/quickstyle/simple5" qsCatId="simple" csTypeId="urn:microsoft.com/office/officeart/2005/8/colors/colorful1" csCatId="colorful"/>
      <dgm:spPr/>
      <dgm:t>
        <a:bodyPr/>
        <a:lstStyle/>
        <a:p>
          <a:endParaRPr lang="en-US"/>
        </a:p>
      </dgm:t>
    </dgm:pt>
    <dgm:pt modelId="{93D1116E-B76D-4AB7-AE0F-01FD94B7809E}">
      <dgm:prSet/>
      <dgm:spPr/>
      <dgm:t>
        <a:bodyPr/>
        <a:lstStyle/>
        <a:p>
          <a:r>
            <a:rPr lang="en-US" b="1"/>
            <a:t>Advantages</a:t>
          </a:r>
          <a:endParaRPr lang="en-US"/>
        </a:p>
      </dgm:t>
    </dgm:pt>
    <dgm:pt modelId="{E32032E1-AEA6-4990-B3CB-FD7D98409B9D}" type="parTrans" cxnId="{AB457CD7-CB3A-4E9C-8BAE-2A99760891C4}">
      <dgm:prSet/>
      <dgm:spPr/>
      <dgm:t>
        <a:bodyPr/>
        <a:lstStyle/>
        <a:p>
          <a:endParaRPr lang="en-US"/>
        </a:p>
      </dgm:t>
    </dgm:pt>
    <dgm:pt modelId="{1FA2FBD7-3183-415E-A4A0-03D6B9298903}" type="sibTrans" cxnId="{AB457CD7-CB3A-4E9C-8BAE-2A99760891C4}">
      <dgm:prSet/>
      <dgm:spPr/>
      <dgm:t>
        <a:bodyPr/>
        <a:lstStyle/>
        <a:p>
          <a:endParaRPr lang="en-US"/>
        </a:p>
      </dgm:t>
    </dgm:pt>
    <dgm:pt modelId="{C12F677E-888C-45A4-9FEE-700A57C51137}">
      <dgm:prSet/>
      <dgm:spPr/>
      <dgm:t>
        <a:bodyPr/>
        <a:lstStyle/>
        <a:p>
          <a:r>
            <a:rPr lang="en-US" b="1"/>
            <a:t>Comprehensive Coverage:</a:t>
          </a:r>
          <a:r>
            <a:rPr lang="en-US"/>
            <a:t> Thousands of Steam PC games with rich metadata, including price, genre, release date, and estimated ownership.</a:t>
          </a:r>
        </a:p>
      </dgm:t>
    </dgm:pt>
    <dgm:pt modelId="{8785E732-285F-4EDB-8219-DDFF6EF3BA2D}" type="parTrans" cxnId="{129BE99E-CAE3-4DD8-B58A-A62FFD1EEFCB}">
      <dgm:prSet/>
      <dgm:spPr/>
      <dgm:t>
        <a:bodyPr/>
        <a:lstStyle/>
        <a:p>
          <a:endParaRPr lang="en-US"/>
        </a:p>
      </dgm:t>
    </dgm:pt>
    <dgm:pt modelId="{1C8D94E9-D096-4903-A352-86E7083FEB6C}" type="sibTrans" cxnId="{129BE99E-CAE3-4DD8-B58A-A62FFD1EEFCB}">
      <dgm:prSet/>
      <dgm:spPr/>
      <dgm:t>
        <a:bodyPr/>
        <a:lstStyle/>
        <a:p>
          <a:endParaRPr lang="en-US"/>
        </a:p>
      </dgm:t>
    </dgm:pt>
    <dgm:pt modelId="{8D7883CB-F03C-4B4E-BC2C-CC8842FD9B30}">
      <dgm:prSet/>
      <dgm:spPr/>
      <dgm:t>
        <a:bodyPr/>
        <a:lstStyle/>
        <a:p>
          <a:r>
            <a:rPr lang="en-US" b="1"/>
            <a:t>Relevant to Research:</a:t>
          </a:r>
          <a:r>
            <a:rPr lang="en-US"/>
            <a:t> Directly contains the features needed to address the research question.</a:t>
          </a:r>
        </a:p>
      </dgm:t>
    </dgm:pt>
    <dgm:pt modelId="{CD57E2E1-C71B-4A16-A270-32FC74BCE7B2}" type="parTrans" cxnId="{370C3D46-1711-44B3-953F-1D926C940111}">
      <dgm:prSet/>
      <dgm:spPr/>
      <dgm:t>
        <a:bodyPr/>
        <a:lstStyle/>
        <a:p>
          <a:endParaRPr lang="en-US"/>
        </a:p>
      </dgm:t>
    </dgm:pt>
    <dgm:pt modelId="{2131E703-91CD-4D0F-837F-A2B40B217158}" type="sibTrans" cxnId="{370C3D46-1711-44B3-953F-1D926C940111}">
      <dgm:prSet/>
      <dgm:spPr/>
      <dgm:t>
        <a:bodyPr/>
        <a:lstStyle/>
        <a:p>
          <a:endParaRPr lang="en-US"/>
        </a:p>
      </dgm:t>
    </dgm:pt>
    <dgm:pt modelId="{912EB779-444D-4176-B941-9752F9AEDCEC}">
      <dgm:prSet/>
      <dgm:spPr/>
      <dgm:t>
        <a:bodyPr/>
        <a:lstStyle/>
        <a:p>
          <a:r>
            <a:rPr lang="en-US" b="1"/>
            <a:t>Public &amp; Legal to Use:</a:t>
          </a:r>
          <a:r>
            <a:rPr lang="en-US"/>
            <a:t> Freely available on Kaggle with no personal or sensitive data.</a:t>
          </a:r>
        </a:p>
      </dgm:t>
    </dgm:pt>
    <dgm:pt modelId="{493B10D9-6B68-432D-AF7A-61DB28ACD7B0}" type="parTrans" cxnId="{0CA0DBD3-4E2E-4EC2-9848-537A5EF745CF}">
      <dgm:prSet/>
      <dgm:spPr/>
      <dgm:t>
        <a:bodyPr/>
        <a:lstStyle/>
        <a:p>
          <a:endParaRPr lang="en-US"/>
        </a:p>
      </dgm:t>
    </dgm:pt>
    <dgm:pt modelId="{4624AE8F-9A4D-4C4A-928D-5A03D9537589}" type="sibTrans" cxnId="{0CA0DBD3-4E2E-4EC2-9848-537A5EF745CF}">
      <dgm:prSet/>
      <dgm:spPr/>
      <dgm:t>
        <a:bodyPr/>
        <a:lstStyle/>
        <a:p>
          <a:endParaRPr lang="en-US"/>
        </a:p>
      </dgm:t>
    </dgm:pt>
    <dgm:pt modelId="{12F7FF21-5B8D-4421-9B45-9456531869B2}">
      <dgm:prSet/>
      <dgm:spPr/>
      <dgm:t>
        <a:bodyPr/>
        <a:lstStyle/>
        <a:p>
          <a:r>
            <a:rPr lang="en-US" b="1"/>
            <a:t>Limitations</a:t>
          </a:r>
          <a:endParaRPr lang="en-US"/>
        </a:p>
      </dgm:t>
    </dgm:pt>
    <dgm:pt modelId="{19018864-4F03-483D-8245-9D93854A2B19}" type="parTrans" cxnId="{0FEF772D-C3DD-4D47-BB54-7D99B1E264DD}">
      <dgm:prSet/>
      <dgm:spPr/>
      <dgm:t>
        <a:bodyPr/>
        <a:lstStyle/>
        <a:p>
          <a:endParaRPr lang="en-US"/>
        </a:p>
      </dgm:t>
    </dgm:pt>
    <dgm:pt modelId="{F0162ADD-E02B-4427-B1B0-6137DA545427}" type="sibTrans" cxnId="{0FEF772D-C3DD-4D47-BB54-7D99B1E264DD}">
      <dgm:prSet/>
      <dgm:spPr/>
      <dgm:t>
        <a:bodyPr/>
        <a:lstStyle/>
        <a:p>
          <a:endParaRPr lang="en-US"/>
        </a:p>
      </dgm:t>
    </dgm:pt>
    <dgm:pt modelId="{81AA43A8-E837-4FE0-AEC6-C6933ADBBB2C}">
      <dgm:prSet/>
      <dgm:spPr/>
      <dgm:t>
        <a:bodyPr/>
        <a:lstStyle/>
        <a:p>
          <a:r>
            <a:rPr lang="en-US" b="1"/>
            <a:t>Estimated Ownership:</a:t>
          </a:r>
          <a:r>
            <a:rPr lang="en-US"/>
            <a:t> Owner counts are reported as ranges (e.g., “20,000–50,000”), requiring conversion to numeric midpoints and introducing uncertainty.</a:t>
          </a:r>
        </a:p>
      </dgm:t>
    </dgm:pt>
    <dgm:pt modelId="{BBC32DB3-098F-447C-8D74-32CB23FE2291}" type="parTrans" cxnId="{46B9113F-6C0E-452E-8CA1-684DBBD6540A}">
      <dgm:prSet/>
      <dgm:spPr/>
      <dgm:t>
        <a:bodyPr/>
        <a:lstStyle/>
        <a:p>
          <a:endParaRPr lang="en-US"/>
        </a:p>
      </dgm:t>
    </dgm:pt>
    <dgm:pt modelId="{45379CE7-BD91-450F-A623-7EF7ECDC5A34}" type="sibTrans" cxnId="{46B9113F-6C0E-452E-8CA1-684DBBD6540A}">
      <dgm:prSet/>
      <dgm:spPr/>
      <dgm:t>
        <a:bodyPr/>
        <a:lstStyle/>
        <a:p>
          <a:endParaRPr lang="en-US"/>
        </a:p>
      </dgm:t>
    </dgm:pt>
    <dgm:pt modelId="{B2C36685-769F-4186-BBD5-E164BD6038E9}">
      <dgm:prSet/>
      <dgm:spPr/>
      <dgm:t>
        <a:bodyPr/>
        <a:lstStyle/>
        <a:p>
          <a:r>
            <a:rPr lang="en-US" b="1"/>
            <a:t>Missing Data Bias:</a:t>
          </a:r>
          <a:r>
            <a:rPr lang="en-US"/>
            <a:t> Many games with incomplete metadata were excluded, which may bias the sample toward better-documented titles.</a:t>
          </a:r>
        </a:p>
      </dgm:t>
    </dgm:pt>
    <dgm:pt modelId="{00FFC765-668A-444B-A512-216DA5C93200}" type="parTrans" cxnId="{D03CAB54-C066-4B1C-8BED-A130D61736A2}">
      <dgm:prSet/>
      <dgm:spPr/>
      <dgm:t>
        <a:bodyPr/>
        <a:lstStyle/>
        <a:p>
          <a:endParaRPr lang="en-US"/>
        </a:p>
      </dgm:t>
    </dgm:pt>
    <dgm:pt modelId="{D45B672C-CE51-4C1C-9418-EBF711F81C7C}" type="sibTrans" cxnId="{D03CAB54-C066-4B1C-8BED-A130D61736A2}">
      <dgm:prSet/>
      <dgm:spPr/>
      <dgm:t>
        <a:bodyPr/>
        <a:lstStyle/>
        <a:p>
          <a:endParaRPr lang="en-US"/>
        </a:p>
      </dgm:t>
    </dgm:pt>
    <dgm:pt modelId="{AC625920-B04E-496B-A916-33A84DE93AB7}">
      <dgm:prSet/>
      <dgm:spPr/>
      <dgm:t>
        <a:bodyPr/>
        <a:lstStyle/>
        <a:p>
          <a:r>
            <a:rPr lang="en-US" b="1"/>
            <a:t>No External Factors:</a:t>
          </a:r>
          <a:r>
            <a:rPr lang="en-US"/>
            <a:t> Lacks marketing spend, real-time sales, or review manipulation data, which also affect game success.</a:t>
          </a:r>
        </a:p>
      </dgm:t>
    </dgm:pt>
    <dgm:pt modelId="{0A1C6DA8-EC77-4989-802B-F6C72E385B47}" type="parTrans" cxnId="{976970AC-5810-4738-BA02-6FAC1CEC2EA8}">
      <dgm:prSet/>
      <dgm:spPr/>
      <dgm:t>
        <a:bodyPr/>
        <a:lstStyle/>
        <a:p>
          <a:endParaRPr lang="en-US"/>
        </a:p>
      </dgm:t>
    </dgm:pt>
    <dgm:pt modelId="{B07E3019-494C-46E3-91EB-6E65A52F6799}" type="sibTrans" cxnId="{976970AC-5810-4738-BA02-6FAC1CEC2EA8}">
      <dgm:prSet/>
      <dgm:spPr/>
      <dgm:t>
        <a:bodyPr/>
        <a:lstStyle/>
        <a:p>
          <a:endParaRPr lang="en-US"/>
        </a:p>
      </dgm:t>
    </dgm:pt>
    <dgm:pt modelId="{498B1E4D-E1BC-4009-8A60-A3C21E6FE50C}" type="pres">
      <dgm:prSet presAssocID="{31298416-B48A-4E9C-A9ED-26FB7B0F2E86}" presName="linear" presStyleCnt="0">
        <dgm:presLayoutVars>
          <dgm:dir/>
          <dgm:animLvl val="lvl"/>
          <dgm:resizeHandles val="exact"/>
        </dgm:presLayoutVars>
      </dgm:prSet>
      <dgm:spPr/>
    </dgm:pt>
    <dgm:pt modelId="{3957463A-100E-427C-95BE-9177B4BB4947}" type="pres">
      <dgm:prSet presAssocID="{93D1116E-B76D-4AB7-AE0F-01FD94B7809E}" presName="parentLin" presStyleCnt="0"/>
      <dgm:spPr/>
    </dgm:pt>
    <dgm:pt modelId="{4C8C85E1-0C69-406A-AF78-28636E62B140}" type="pres">
      <dgm:prSet presAssocID="{93D1116E-B76D-4AB7-AE0F-01FD94B7809E}" presName="parentLeftMargin" presStyleLbl="node1" presStyleIdx="0" presStyleCnt="2"/>
      <dgm:spPr/>
    </dgm:pt>
    <dgm:pt modelId="{5ED0737D-4232-410C-8AE7-D4D7BB40C1E7}" type="pres">
      <dgm:prSet presAssocID="{93D1116E-B76D-4AB7-AE0F-01FD94B7809E}" presName="parentText" presStyleLbl="node1" presStyleIdx="0" presStyleCnt="2">
        <dgm:presLayoutVars>
          <dgm:chMax val="0"/>
          <dgm:bulletEnabled val="1"/>
        </dgm:presLayoutVars>
      </dgm:prSet>
      <dgm:spPr/>
    </dgm:pt>
    <dgm:pt modelId="{C63ED018-F3F8-450E-A3D5-24DB94ACAF78}" type="pres">
      <dgm:prSet presAssocID="{93D1116E-B76D-4AB7-AE0F-01FD94B7809E}" presName="negativeSpace" presStyleCnt="0"/>
      <dgm:spPr/>
    </dgm:pt>
    <dgm:pt modelId="{A34CA171-1485-4F3D-9E44-C4AE0F9BA287}" type="pres">
      <dgm:prSet presAssocID="{93D1116E-B76D-4AB7-AE0F-01FD94B7809E}" presName="childText" presStyleLbl="conFgAcc1" presStyleIdx="0" presStyleCnt="2">
        <dgm:presLayoutVars>
          <dgm:bulletEnabled val="1"/>
        </dgm:presLayoutVars>
      </dgm:prSet>
      <dgm:spPr/>
    </dgm:pt>
    <dgm:pt modelId="{EDF1E45E-4B5F-4E82-BEF1-7C453D0279E7}" type="pres">
      <dgm:prSet presAssocID="{1FA2FBD7-3183-415E-A4A0-03D6B9298903}" presName="spaceBetweenRectangles" presStyleCnt="0"/>
      <dgm:spPr/>
    </dgm:pt>
    <dgm:pt modelId="{1B71BA8E-C635-406A-B6C2-767B3EC7022F}" type="pres">
      <dgm:prSet presAssocID="{12F7FF21-5B8D-4421-9B45-9456531869B2}" presName="parentLin" presStyleCnt="0"/>
      <dgm:spPr/>
    </dgm:pt>
    <dgm:pt modelId="{4E75CFA2-78DE-47B2-A76F-A8185F92B7B6}" type="pres">
      <dgm:prSet presAssocID="{12F7FF21-5B8D-4421-9B45-9456531869B2}" presName="parentLeftMargin" presStyleLbl="node1" presStyleIdx="0" presStyleCnt="2"/>
      <dgm:spPr/>
    </dgm:pt>
    <dgm:pt modelId="{B20C2D36-4A01-4D69-9454-E8551B1BCC27}" type="pres">
      <dgm:prSet presAssocID="{12F7FF21-5B8D-4421-9B45-9456531869B2}" presName="parentText" presStyleLbl="node1" presStyleIdx="1" presStyleCnt="2">
        <dgm:presLayoutVars>
          <dgm:chMax val="0"/>
          <dgm:bulletEnabled val="1"/>
        </dgm:presLayoutVars>
      </dgm:prSet>
      <dgm:spPr/>
    </dgm:pt>
    <dgm:pt modelId="{BFD6B459-1C67-4021-BC5A-6B7175553D4B}" type="pres">
      <dgm:prSet presAssocID="{12F7FF21-5B8D-4421-9B45-9456531869B2}" presName="negativeSpace" presStyleCnt="0"/>
      <dgm:spPr/>
    </dgm:pt>
    <dgm:pt modelId="{003C4770-4BD7-4BDE-80B4-D437C1D02816}" type="pres">
      <dgm:prSet presAssocID="{12F7FF21-5B8D-4421-9B45-9456531869B2}" presName="childText" presStyleLbl="conFgAcc1" presStyleIdx="1" presStyleCnt="2">
        <dgm:presLayoutVars>
          <dgm:bulletEnabled val="1"/>
        </dgm:presLayoutVars>
      </dgm:prSet>
      <dgm:spPr/>
    </dgm:pt>
  </dgm:ptLst>
  <dgm:cxnLst>
    <dgm:cxn modelId="{F530DA17-ECBC-408E-99B8-AD56F6A4EDCC}" type="presOf" srcId="{31298416-B48A-4E9C-A9ED-26FB7B0F2E86}" destId="{498B1E4D-E1BC-4009-8A60-A3C21E6FE50C}" srcOrd="0" destOrd="0" presId="urn:microsoft.com/office/officeart/2005/8/layout/list1"/>
    <dgm:cxn modelId="{3AFEC927-58CA-4D5D-9A8B-5FEB9374947B}" type="presOf" srcId="{12F7FF21-5B8D-4421-9B45-9456531869B2}" destId="{4E75CFA2-78DE-47B2-A76F-A8185F92B7B6}" srcOrd="0" destOrd="0" presId="urn:microsoft.com/office/officeart/2005/8/layout/list1"/>
    <dgm:cxn modelId="{92B0842C-4F60-418A-8094-2B5DA36E98E6}" type="presOf" srcId="{93D1116E-B76D-4AB7-AE0F-01FD94B7809E}" destId="{5ED0737D-4232-410C-8AE7-D4D7BB40C1E7}" srcOrd="1" destOrd="0" presId="urn:microsoft.com/office/officeart/2005/8/layout/list1"/>
    <dgm:cxn modelId="{0FEF772D-C3DD-4D47-BB54-7D99B1E264DD}" srcId="{31298416-B48A-4E9C-A9ED-26FB7B0F2E86}" destId="{12F7FF21-5B8D-4421-9B45-9456531869B2}" srcOrd="1" destOrd="0" parTransId="{19018864-4F03-483D-8245-9D93854A2B19}" sibTransId="{F0162ADD-E02B-4427-B1B0-6137DA545427}"/>
    <dgm:cxn modelId="{6576E42D-837B-45B6-8F0C-968354BF9D48}" type="presOf" srcId="{93D1116E-B76D-4AB7-AE0F-01FD94B7809E}" destId="{4C8C85E1-0C69-406A-AF78-28636E62B140}" srcOrd="0" destOrd="0" presId="urn:microsoft.com/office/officeart/2005/8/layout/list1"/>
    <dgm:cxn modelId="{30938135-3238-4D75-87EA-CA5913FA975B}" type="presOf" srcId="{B2C36685-769F-4186-BBD5-E164BD6038E9}" destId="{003C4770-4BD7-4BDE-80B4-D437C1D02816}" srcOrd="0" destOrd="1" presId="urn:microsoft.com/office/officeart/2005/8/layout/list1"/>
    <dgm:cxn modelId="{46B9113F-6C0E-452E-8CA1-684DBBD6540A}" srcId="{12F7FF21-5B8D-4421-9B45-9456531869B2}" destId="{81AA43A8-E837-4FE0-AEC6-C6933ADBBB2C}" srcOrd="0" destOrd="0" parTransId="{BBC32DB3-098F-447C-8D74-32CB23FE2291}" sibTransId="{45379CE7-BD91-450F-A623-7EF7ECDC5A34}"/>
    <dgm:cxn modelId="{370C3D46-1711-44B3-953F-1D926C940111}" srcId="{93D1116E-B76D-4AB7-AE0F-01FD94B7809E}" destId="{8D7883CB-F03C-4B4E-BC2C-CC8842FD9B30}" srcOrd="1" destOrd="0" parTransId="{CD57E2E1-C71B-4A16-A270-32FC74BCE7B2}" sibTransId="{2131E703-91CD-4D0F-837F-A2B40B217158}"/>
    <dgm:cxn modelId="{D03CAB54-C066-4B1C-8BED-A130D61736A2}" srcId="{12F7FF21-5B8D-4421-9B45-9456531869B2}" destId="{B2C36685-769F-4186-BBD5-E164BD6038E9}" srcOrd="1" destOrd="0" parTransId="{00FFC765-668A-444B-A512-216DA5C93200}" sibTransId="{D45B672C-CE51-4C1C-9418-EBF711F81C7C}"/>
    <dgm:cxn modelId="{B688C055-DC71-44BA-99C6-37DB10F07CDC}" type="presOf" srcId="{912EB779-444D-4176-B941-9752F9AEDCEC}" destId="{A34CA171-1485-4F3D-9E44-C4AE0F9BA287}" srcOrd="0" destOrd="2" presId="urn:microsoft.com/office/officeart/2005/8/layout/list1"/>
    <dgm:cxn modelId="{55B5917C-FED3-43F1-A9C5-F1CDCF2EEEE9}" type="presOf" srcId="{12F7FF21-5B8D-4421-9B45-9456531869B2}" destId="{B20C2D36-4A01-4D69-9454-E8551B1BCC27}" srcOrd="1" destOrd="0" presId="urn:microsoft.com/office/officeart/2005/8/layout/list1"/>
    <dgm:cxn modelId="{F2BBDF97-19B1-454A-A8D9-D33889BE59B2}" type="presOf" srcId="{8D7883CB-F03C-4B4E-BC2C-CC8842FD9B30}" destId="{A34CA171-1485-4F3D-9E44-C4AE0F9BA287}" srcOrd="0" destOrd="1" presId="urn:microsoft.com/office/officeart/2005/8/layout/list1"/>
    <dgm:cxn modelId="{129BE99E-CAE3-4DD8-B58A-A62FFD1EEFCB}" srcId="{93D1116E-B76D-4AB7-AE0F-01FD94B7809E}" destId="{C12F677E-888C-45A4-9FEE-700A57C51137}" srcOrd="0" destOrd="0" parTransId="{8785E732-285F-4EDB-8219-DDFF6EF3BA2D}" sibTransId="{1C8D94E9-D096-4903-A352-86E7083FEB6C}"/>
    <dgm:cxn modelId="{9162CAA5-1BDB-494E-A1CC-2AE4617235EE}" type="presOf" srcId="{C12F677E-888C-45A4-9FEE-700A57C51137}" destId="{A34CA171-1485-4F3D-9E44-C4AE0F9BA287}" srcOrd="0" destOrd="0" presId="urn:microsoft.com/office/officeart/2005/8/layout/list1"/>
    <dgm:cxn modelId="{976970AC-5810-4738-BA02-6FAC1CEC2EA8}" srcId="{12F7FF21-5B8D-4421-9B45-9456531869B2}" destId="{AC625920-B04E-496B-A916-33A84DE93AB7}" srcOrd="2" destOrd="0" parTransId="{0A1C6DA8-EC77-4989-802B-F6C72E385B47}" sibTransId="{B07E3019-494C-46E3-91EB-6E65A52F6799}"/>
    <dgm:cxn modelId="{7596E8C7-D0A0-466B-8D4A-05DA1925DBE8}" type="presOf" srcId="{AC625920-B04E-496B-A916-33A84DE93AB7}" destId="{003C4770-4BD7-4BDE-80B4-D437C1D02816}" srcOrd="0" destOrd="2" presId="urn:microsoft.com/office/officeart/2005/8/layout/list1"/>
    <dgm:cxn modelId="{5CD108C9-9F4C-463B-8CD4-DF8C3E8D369C}" type="presOf" srcId="{81AA43A8-E837-4FE0-AEC6-C6933ADBBB2C}" destId="{003C4770-4BD7-4BDE-80B4-D437C1D02816}" srcOrd="0" destOrd="0" presId="urn:microsoft.com/office/officeart/2005/8/layout/list1"/>
    <dgm:cxn modelId="{0CA0DBD3-4E2E-4EC2-9848-537A5EF745CF}" srcId="{93D1116E-B76D-4AB7-AE0F-01FD94B7809E}" destId="{912EB779-444D-4176-B941-9752F9AEDCEC}" srcOrd="2" destOrd="0" parTransId="{493B10D9-6B68-432D-AF7A-61DB28ACD7B0}" sibTransId="{4624AE8F-9A4D-4C4A-928D-5A03D9537589}"/>
    <dgm:cxn modelId="{AB457CD7-CB3A-4E9C-8BAE-2A99760891C4}" srcId="{31298416-B48A-4E9C-A9ED-26FB7B0F2E86}" destId="{93D1116E-B76D-4AB7-AE0F-01FD94B7809E}" srcOrd="0" destOrd="0" parTransId="{E32032E1-AEA6-4990-B3CB-FD7D98409B9D}" sibTransId="{1FA2FBD7-3183-415E-A4A0-03D6B9298903}"/>
    <dgm:cxn modelId="{667C4B40-5FD4-4CE2-B30A-4B250E3B5F6E}" type="presParOf" srcId="{498B1E4D-E1BC-4009-8A60-A3C21E6FE50C}" destId="{3957463A-100E-427C-95BE-9177B4BB4947}" srcOrd="0" destOrd="0" presId="urn:microsoft.com/office/officeart/2005/8/layout/list1"/>
    <dgm:cxn modelId="{1D86F9D6-3A9C-40BD-9A4D-E83101DD86E4}" type="presParOf" srcId="{3957463A-100E-427C-95BE-9177B4BB4947}" destId="{4C8C85E1-0C69-406A-AF78-28636E62B140}" srcOrd="0" destOrd="0" presId="urn:microsoft.com/office/officeart/2005/8/layout/list1"/>
    <dgm:cxn modelId="{C825DFED-37F1-420C-9321-0D987AE814AD}" type="presParOf" srcId="{3957463A-100E-427C-95BE-9177B4BB4947}" destId="{5ED0737D-4232-410C-8AE7-D4D7BB40C1E7}" srcOrd="1" destOrd="0" presId="urn:microsoft.com/office/officeart/2005/8/layout/list1"/>
    <dgm:cxn modelId="{7019C2E4-B211-4CFD-A19D-527BA09E4EF0}" type="presParOf" srcId="{498B1E4D-E1BC-4009-8A60-A3C21E6FE50C}" destId="{C63ED018-F3F8-450E-A3D5-24DB94ACAF78}" srcOrd="1" destOrd="0" presId="urn:microsoft.com/office/officeart/2005/8/layout/list1"/>
    <dgm:cxn modelId="{485FFB60-8E93-4D2E-8ABF-AC97113CC393}" type="presParOf" srcId="{498B1E4D-E1BC-4009-8A60-A3C21E6FE50C}" destId="{A34CA171-1485-4F3D-9E44-C4AE0F9BA287}" srcOrd="2" destOrd="0" presId="urn:microsoft.com/office/officeart/2005/8/layout/list1"/>
    <dgm:cxn modelId="{2701A4DA-5E57-442E-8BEB-F76A4B11E35A}" type="presParOf" srcId="{498B1E4D-E1BC-4009-8A60-A3C21E6FE50C}" destId="{EDF1E45E-4B5F-4E82-BEF1-7C453D0279E7}" srcOrd="3" destOrd="0" presId="urn:microsoft.com/office/officeart/2005/8/layout/list1"/>
    <dgm:cxn modelId="{E9529D38-8739-4BC4-AEE4-9B2E86A2ADBE}" type="presParOf" srcId="{498B1E4D-E1BC-4009-8A60-A3C21E6FE50C}" destId="{1B71BA8E-C635-406A-B6C2-767B3EC7022F}" srcOrd="4" destOrd="0" presId="urn:microsoft.com/office/officeart/2005/8/layout/list1"/>
    <dgm:cxn modelId="{8AFB80D7-C96B-4616-B9DB-B21995EA642F}" type="presParOf" srcId="{1B71BA8E-C635-406A-B6C2-767B3EC7022F}" destId="{4E75CFA2-78DE-47B2-A76F-A8185F92B7B6}" srcOrd="0" destOrd="0" presId="urn:microsoft.com/office/officeart/2005/8/layout/list1"/>
    <dgm:cxn modelId="{9FC531FF-6C94-468C-B2B4-94DE01A55D3A}" type="presParOf" srcId="{1B71BA8E-C635-406A-B6C2-767B3EC7022F}" destId="{B20C2D36-4A01-4D69-9454-E8551B1BCC27}" srcOrd="1" destOrd="0" presId="urn:microsoft.com/office/officeart/2005/8/layout/list1"/>
    <dgm:cxn modelId="{47198152-AF23-43D6-B3BF-D5F79CBB7D70}" type="presParOf" srcId="{498B1E4D-E1BC-4009-8A60-A3C21E6FE50C}" destId="{BFD6B459-1C67-4021-BC5A-6B7175553D4B}" srcOrd="5" destOrd="0" presId="urn:microsoft.com/office/officeart/2005/8/layout/list1"/>
    <dgm:cxn modelId="{0FDDCC45-D7C3-41AB-B841-8A68ADC256D3}" type="presParOf" srcId="{498B1E4D-E1BC-4009-8A60-A3C21E6FE50C}" destId="{003C4770-4BD7-4BDE-80B4-D437C1D02816}" srcOrd="6" destOrd="0" presId="urn:microsoft.com/office/officeart/2005/8/layout/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97F361-1DBE-4852-900F-2B7258C92B9F}" type="doc">
      <dgm:prSet loTypeId="urn:microsoft.com/office/officeart/2005/8/layout/orgChart1" loCatId="hierarchy" qsTypeId="urn:microsoft.com/office/officeart/2005/8/quickstyle/simple1" qsCatId="simple" csTypeId="urn:microsoft.com/office/officeart/2005/8/colors/accent1_2" csCatId="accent1"/>
      <dgm:spPr/>
      <dgm:t>
        <a:bodyPr/>
        <a:lstStyle/>
        <a:p>
          <a:endParaRPr lang="en-US"/>
        </a:p>
      </dgm:t>
    </dgm:pt>
    <dgm:pt modelId="{3F94B941-4145-40D3-973D-9814CBC3223D}">
      <dgm:prSet/>
      <dgm:spPr/>
      <dgm:t>
        <a:bodyPr/>
        <a:lstStyle/>
        <a:p>
          <a:r>
            <a:rPr lang="en-US"/>
            <a:t>The findings from both regression and clustering analyses translate directly into actionable strategies for indie game developers on Steam.</a:t>
          </a:r>
        </a:p>
      </dgm:t>
    </dgm:pt>
    <dgm:pt modelId="{084F6AFB-446A-40B7-AAC1-96F6DF7DE298}" type="parTrans" cxnId="{4A01FEAB-BC46-4432-A915-82AA751F0345}">
      <dgm:prSet/>
      <dgm:spPr/>
      <dgm:t>
        <a:bodyPr/>
        <a:lstStyle/>
        <a:p>
          <a:endParaRPr lang="en-US"/>
        </a:p>
      </dgm:t>
    </dgm:pt>
    <dgm:pt modelId="{A130E61E-8EEA-41BC-8EFD-56B210194D15}" type="sibTrans" cxnId="{4A01FEAB-BC46-4432-A915-82AA751F0345}">
      <dgm:prSet/>
      <dgm:spPr/>
      <dgm:t>
        <a:bodyPr/>
        <a:lstStyle/>
        <a:p>
          <a:endParaRPr lang="en-US"/>
        </a:p>
      </dgm:t>
    </dgm:pt>
    <dgm:pt modelId="{57CDE0B7-95AE-4BB9-88A3-3C0747EA2477}">
      <dgm:prSet/>
      <dgm:spPr/>
      <dgm:t>
        <a:bodyPr/>
        <a:lstStyle/>
        <a:p>
          <a:r>
            <a:rPr lang="en-US" b="1"/>
            <a:t>Applications:</a:t>
          </a:r>
          <a:endParaRPr lang="en-US"/>
        </a:p>
      </dgm:t>
    </dgm:pt>
    <dgm:pt modelId="{C9B8FFEB-A001-4F66-8044-FDD54F7F375D}" type="parTrans" cxnId="{16A73CC6-982B-477F-A587-DF0615E1BA96}">
      <dgm:prSet/>
      <dgm:spPr/>
      <dgm:t>
        <a:bodyPr/>
        <a:lstStyle/>
        <a:p>
          <a:endParaRPr lang="en-US"/>
        </a:p>
      </dgm:t>
    </dgm:pt>
    <dgm:pt modelId="{C802F4F9-5EF3-4B46-A154-F253A8D4B4AB}" type="sibTrans" cxnId="{16A73CC6-982B-477F-A587-DF0615E1BA96}">
      <dgm:prSet/>
      <dgm:spPr/>
      <dgm:t>
        <a:bodyPr/>
        <a:lstStyle/>
        <a:p>
          <a:endParaRPr lang="en-US"/>
        </a:p>
      </dgm:t>
    </dgm:pt>
    <dgm:pt modelId="{68DB3253-6DFF-4592-BB2A-536A6F0984AF}">
      <dgm:prSet/>
      <dgm:spPr/>
      <dgm:t>
        <a:bodyPr/>
        <a:lstStyle/>
        <a:p>
          <a:r>
            <a:rPr lang="en-US" b="1"/>
            <a:t>Pricing Strategy:</a:t>
          </a:r>
          <a:r>
            <a:rPr lang="en-US"/>
            <a:t> Launching at </a:t>
          </a:r>
          <a:r>
            <a:rPr lang="en-US" b="1"/>
            <a:t>$10–$15</a:t>
          </a:r>
          <a:r>
            <a:rPr lang="en-US"/>
            <a:t> maximizes ownership potential while maintaining perceived value.</a:t>
          </a:r>
        </a:p>
      </dgm:t>
    </dgm:pt>
    <dgm:pt modelId="{56FD2A54-5B6A-4222-8E06-FA2A409B72D7}" type="parTrans" cxnId="{D462D6BA-DDC6-42B9-8DA8-67A0C74C7889}">
      <dgm:prSet/>
      <dgm:spPr/>
      <dgm:t>
        <a:bodyPr/>
        <a:lstStyle/>
        <a:p>
          <a:endParaRPr lang="en-US"/>
        </a:p>
      </dgm:t>
    </dgm:pt>
    <dgm:pt modelId="{0FC3966C-F002-44B5-82D0-E044CB9F6266}" type="sibTrans" cxnId="{D462D6BA-DDC6-42B9-8DA8-67A0C74C7889}">
      <dgm:prSet/>
      <dgm:spPr/>
      <dgm:t>
        <a:bodyPr/>
        <a:lstStyle/>
        <a:p>
          <a:endParaRPr lang="en-US"/>
        </a:p>
      </dgm:t>
    </dgm:pt>
    <dgm:pt modelId="{038507EF-2D9A-4BCE-BDD9-17BF7EB826F3}">
      <dgm:prSet/>
      <dgm:spPr/>
      <dgm:t>
        <a:bodyPr/>
        <a:lstStyle/>
        <a:p>
          <a:r>
            <a:rPr lang="en-US" b="1"/>
            <a:t>Release Timing:</a:t>
          </a:r>
          <a:r>
            <a:rPr lang="en-US"/>
            <a:t> Scheduling launches during major Steam sales boosts visibility and accelerates early sales momentum.</a:t>
          </a:r>
        </a:p>
      </dgm:t>
    </dgm:pt>
    <dgm:pt modelId="{0B0251D4-77A6-4E20-9AE5-A0CDEF92B788}" type="parTrans" cxnId="{F3A98E39-6690-461D-9542-A3E95441F874}">
      <dgm:prSet/>
      <dgm:spPr/>
      <dgm:t>
        <a:bodyPr/>
        <a:lstStyle/>
        <a:p>
          <a:endParaRPr lang="en-US"/>
        </a:p>
      </dgm:t>
    </dgm:pt>
    <dgm:pt modelId="{242A45EC-6CF2-43FF-A636-D5707FFE8D2A}" type="sibTrans" cxnId="{F3A98E39-6690-461D-9542-A3E95441F874}">
      <dgm:prSet/>
      <dgm:spPr/>
      <dgm:t>
        <a:bodyPr/>
        <a:lstStyle/>
        <a:p>
          <a:endParaRPr lang="en-US"/>
        </a:p>
      </dgm:t>
    </dgm:pt>
    <dgm:pt modelId="{910025EE-B442-41B0-85A8-10D231BFC7BC}">
      <dgm:prSet/>
      <dgm:spPr/>
      <dgm:t>
        <a:bodyPr/>
        <a:lstStyle/>
        <a:p>
          <a:r>
            <a:rPr lang="en-US" b="1"/>
            <a:t>Genre Focus:</a:t>
          </a:r>
          <a:r>
            <a:rPr lang="en-US"/>
            <a:t> Action and Simulation games benefit most from optimized pricing and timing, but benchmarking via clustering is valuable for all genres.</a:t>
          </a:r>
        </a:p>
      </dgm:t>
    </dgm:pt>
    <dgm:pt modelId="{92E9F162-2D32-446D-BAAC-F0516BC53E58}" type="parTrans" cxnId="{35519CEC-D2F9-4CBC-87E5-A339896F7865}">
      <dgm:prSet/>
      <dgm:spPr/>
      <dgm:t>
        <a:bodyPr/>
        <a:lstStyle/>
        <a:p>
          <a:endParaRPr lang="en-US"/>
        </a:p>
      </dgm:t>
    </dgm:pt>
    <dgm:pt modelId="{261E7484-42AB-4303-B5A9-32D7656D59C5}" type="sibTrans" cxnId="{35519CEC-D2F9-4CBC-87E5-A339896F7865}">
      <dgm:prSet/>
      <dgm:spPr/>
      <dgm:t>
        <a:bodyPr/>
        <a:lstStyle/>
        <a:p>
          <a:endParaRPr lang="en-US"/>
        </a:p>
      </dgm:t>
    </dgm:pt>
    <dgm:pt modelId="{473C7FE3-8511-4FB7-86CB-76E88FC3B232}">
      <dgm:prSet/>
      <dgm:spPr/>
      <dgm:t>
        <a:bodyPr/>
        <a:lstStyle/>
        <a:p>
          <a:r>
            <a:rPr lang="en-US"/>
            <a:t>By applying these data-driven insights, developers can make informed launch decisions that reduce financial risk, improve market positioning, and increase the likelihood of commercial success.</a:t>
          </a:r>
        </a:p>
      </dgm:t>
    </dgm:pt>
    <dgm:pt modelId="{5FF595C1-4AAC-4384-A9FF-3EE9F2AFF935}" type="parTrans" cxnId="{E818BB74-8C9E-41A1-A8A2-B92509E98A34}">
      <dgm:prSet/>
      <dgm:spPr/>
      <dgm:t>
        <a:bodyPr/>
        <a:lstStyle/>
        <a:p>
          <a:endParaRPr lang="en-US"/>
        </a:p>
      </dgm:t>
    </dgm:pt>
    <dgm:pt modelId="{49E7BFBE-B649-4040-82C6-B349ABA9CF08}" type="sibTrans" cxnId="{E818BB74-8C9E-41A1-A8A2-B92509E98A34}">
      <dgm:prSet/>
      <dgm:spPr/>
      <dgm:t>
        <a:bodyPr/>
        <a:lstStyle/>
        <a:p>
          <a:endParaRPr lang="en-US"/>
        </a:p>
      </dgm:t>
    </dgm:pt>
    <dgm:pt modelId="{9BA5DC1D-6014-47AB-97AE-8F4BFFAD16E5}" type="pres">
      <dgm:prSet presAssocID="{B197F361-1DBE-4852-900F-2B7258C92B9F}" presName="hierChild1" presStyleCnt="0">
        <dgm:presLayoutVars>
          <dgm:orgChart val="1"/>
          <dgm:chPref val="1"/>
          <dgm:dir/>
          <dgm:animOne val="branch"/>
          <dgm:animLvl val="lvl"/>
          <dgm:resizeHandles/>
        </dgm:presLayoutVars>
      </dgm:prSet>
      <dgm:spPr/>
    </dgm:pt>
    <dgm:pt modelId="{0CFFA18A-EF74-4656-AFAE-8D2B465991FB}" type="pres">
      <dgm:prSet presAssocID="{3F94B941-4145-40D3-973D-9814CBC3223D}" presName="hierRoot1" presStyleCnt="0">
        <dgm:presLayoutVars>
          <dgm:hierBranch val="init"/>
        </dgm:presLayoutVars>
      </dgm:prSet>
      <dgm:spPr/>
    </dgm:pt>
    <dgm:pt modelId="{50F8DC81-E32A-4F69-AF54-F87A2A2B7F99}" type="pres">
      <dgm:prSet presAssocID="{3F94B941-4145-40D3-973D-9814CBC3223D}" presName="rootComposite1" presStyleCnt="0"/>
      <dgm:spPr/>
    </dgm:pt>
    <dgm:pt modelId="{2E65FB52-579E-43A0-89E2-98773CCAD47B}" type="pres">
      <dgm:prSet presAssocID="{3F94B941-4145-40D3-973D-9814CBC3223D}" presName="rootText1" presStyleLbl="node0" presStyleIdx="0" presStyleCnt="3">
        <dgm:presLayoutVars>
          <dgm:chPref val="3"/>
        </dgm:presLayoutVars>
      </dgm:prSet>
      <dgm:spPr/>
    </dgm:pt>
    <dgm:pt modelId="{66289C51-F3D5-4994-84BE-7776F1F5C7F3}" type="pres">
      <dgm:prSet presAssocID="{3F94B941-4145-40D3-973D-9814CBC3223D}" presName="rootConnector1" presStyleLbl="node1" presStyleIdx="0" presStyleCnt="0"/>
      <dgm:spPr/>
    </dgm:pt>
    <dgm:pt modelId="{234F60CF-FACA-427E-9FD8-518CF40E0199}" type="pres">
      <dgm:prSet presAssocID="{3F94B941-4145-40D3-973D-9814CBC3223D}" presName="hierChild2" presStyleCnt="0"/>
      <dgm:spPr/>
    </dgm:pt>
    <dgm:pt modelId="{656945BD-4EAA-4020-BCE7-014876070BF6}" type="pres">
      <dgm:prSet presAssocID="{3F94B941-4145-40D3-973D-9814CBC3223D}" presName="hierChild3" presStyleCnt="0"/>
      <dgm:spPr/>
    </dgm:pt>
    <dgm:pt modelId="{E89FE524-70C9-4B20-B53C-C89A9990EAAC}" type="pres">
      <dgm:prSet presAssocID="{57CDE0B7-95AE-4BB9-88A3-3C0747EA2477}" presName="hierRoot1" presStyleCnt="0">
        <dgm:presLayoutVars>
          <dgm:hierBranch val="init"/>
        </dgm:presLayoutVars>
      </dgm:prSet>
      <dgm:spPr/>
    </dgm:pt>
    <dgm:pt modelId="{613DCC92-0F23-4F62-871A-EEDAE3450C5F}" type="pres">
      <dgm:prSet presAssocID="{57CDE0B7-95AE-4BB9-88A3-3C0747EA2477}" presName="rootComposite1" presStyleCnt="0"/>
      <dgm:spPr/>
    </dgm:pt>
    <dgm:pt modelId="{DF384570-EAEE-44AC-88C7-7FD60BAE2A62}" type="pres">
      <dgm:prSet presAssocID="{57CDE0B7-95AE-4BB9-88A3-3C0747EA2477}" presName="rootText1" presStyleLbl="node0" presStyleIdx="1" presStyleCnt="3">
        <dgm:presLayoutVars>
          <dgm:chPref val="3"/>
        </dgm:presLayoutVars>
      </dgm:prSet>
      <dgm:spPr/>
    </dgm:pt>
    <dgm:pt modelId="{33EFFE8B-B448-4707-A4BC-BDB6D5F99B96}" type="pres">
      <dgm:prSet presAssocID="{57CDE0B7-95AE-4BB9-88A3-3C0747EA2477}" presName="rootConnector1" presStyleLbl="node1" presStyleIdx="0" presStyleCnt="0"/>
      <dgm:spPr/>
    </dgm:pt>
    <dgm:pt modelId="{97EEEAB7-316B-490A-A70F-6E5DD8F5166E}" type="pres">
      <dgm:prSet presAssocID="{57CDE0B7-95AE-4BB9-88A3-3C0747EA2477}" presName="hierChild2" presStyleCnt="0"/>
      <dgm:spPr/>
    </dgm:pt>
    <dgm:pt modelId="{F753994B-E6B0-476F-BFDA-23BC6EEDE5AE}" type="pres">
      <dgm:prSet presAssocID="{56FD2A54-5B6A-4222-8E06-FA2A409B72D7}" presName="Name37" presStyleLbl="parChTrans1D2" presStyleIdx="0" presStyleCnt="3"/>
      <dgm:spPr/>
    </dgm:pt>
    <dgm:pt modelId="{A29792F8-7D63-40B3-B1D3-074D18A068B5}" type="pres">
      <dgm:prSet presAssocID="{68DB3253-6DFF-4592-BB2A-536A6F0984AF}" presName="hierRoot2" presStyleCnt="0">
        <dgm:presLayoutVars>
          <dgm:hierBranch val="init"/>
        </dgm:presLayoutVars>
      </dgm:prSet>
      <dgm:spPr/>
    </dgm:pt>
    <dgm:pt modelId="{4E5C54B1-1816-4707-B025-7DEC6F9F26A9}" type="pres">
      <dgm:prSet presAssocID="{68DB3253-6DFF-4592-BB2A-536A6F0984AF}" presName="rootComposite" presStyleCnt="0"/>
      <dgm:spPr/>
    </dgm:pt>
    <dgm:pt modelId="{11604EC9-3E86-4530-ABB9-E72795EEF318}" type="pres">
      <dgm:prSet presAssocID="{68DB3253-6DFF-4592-BB2A-536A6F0984AF}" presName="rootText" presStyleLbl="node2" presStyleIdx="0" presStyleCnt="3">
        <dgm:presLayoutVars>
          <dgm:chPref val="3"/>
        </dgm:presLayoutVars>
      </dgm:prSet>
      <dgm:spPr/>
    </dgm:pt>
    <dgm:pt modelId="{4E02984C-B9FF-4ACE-A281-1FFC21735A28}" type="pres">
      <dgm:prSet presAssocID="{68DB3253-6DFF-4592-BB2A-536A6F0984AF}" presName="rootConnector" presStyleLbl="node2" presStyleIdx="0" presStyleCnt="3"/>
      <dgm:spPr/>
    </dgm:pt>
    <dgm:pt modelId="{A1431BB5-78D6-4C71-A8BA-49B4CD7390A9}" type="pres">
      <dgm:prSet presAssocID="{68DB3253-6DFF-4592-BB2A-536A6F0984AF}" presName="hierChild4" presStyleCnt="0"/>
      <dgm:spPr/>
    </dgm:pt>
    <dgm:pt modelId="{878713E0-3D36-4CF1-A1E4-45263F26042E}" type="pres">
      <dgm:prSet presAssocID="{68DB3253-6DFF-4592-BB2A-536A6F0984AF}" presName="hierChild5" presStyleCnt="0"/>
      <dgm:spPr/>
    </dgm:pt>
    <dgm:pt modelId="{AF3BAA6D-394A-4CF6-82FB-35FCB756B5E6}" type="pres">
      <dgm:prSet presAssocID="{0B0251D4-77A6-4E20-9AE5-A0CDEF92B788}" presName="Name37" presStyleLbl="parChTrans1D2" presStyleIdx="1" presStyleCnt="3"/>
      <dgm:spPr/>
    </dgm:pt>
    <dgm:pt modelId="{E9EC30C3-4C59-4BD3-AE1F-C8B03B02024C}" type="pres">
      <dgm:prSet presAssocID="{038507EF-2D9A-4BCE-BDD9-17BF7EB826F3}" presName="hierRoot2" presStyleCnt="0">
        <dgm:presLayoutVars>
          <dgm:hierBranch val="init"/>
        </dgm:presLayoutVars>
      </dgm:prSet>
      <dgm:spPr/>
    </dgm:pt>
    <dgm:pt modelId="{8E4D3734-80B9-476C-9A4D-027A2D9E8631}" type="pres">
      <dgm:prSet presAssocID="{038507EF-2D9A-4BCE-BDD9-17BF7EB826F3}" presName="rootComposite" presStyleCnt="0"/>
      <dgm:spPr/>
    </dgm:pt>
    <dgm:pt modelId="{5C80EE01-CAF9-4973-9DD5-2B12781B2704}" type="pres">
      <dgm:prSet presAssocID="{038507EF-2D9A-4BCE-BDD9-17BF7EB826F3}" presName="rootText" presStyleLbl="node2" presStyleIdx="1" presStyleCnt="3">
        <dgm:presLayoutVars>
          <dgm:chPref val="3"/>
        </dgm:presLayoutVars>
      </dgm:prSet>
      <dgm:spPr/>
    </dgm:pt>
    <dgm:pt modelId="{CE12F5A2-0BE9-4C66-85EE-E39E6D89D757}" type="pres">
      <dgm:prSet presAssocID="{038507EF-2D9A-4BCE-BDD9-17BF7EB826F3}" presName="rootConnector" presStyleLbl="node2" presStyleIdx="1" presStyleCnt="3"/>
      <dgm:spPr/>
    </dgm:pt>
    <dgm:pt modelId="{451E9ADC-3FEE-4811-AE5A-D45DDE4FA282}" type="pres">
      <dgm:prSet presAssocID="{038507EF-2D9A-4BCE-BDD9-17BF7EB826F3}" presName="hierChild4" presStyleCnt="0"/>
      <dgm:spPr/>
    </dgm:pt>
    <dgm:pt modelId="{C396ECB1-E03E-449F-B118-A2EFB16B9275}" type="pres">
      <dgm:prSet presAssocID="{038507EF-2D9A-4BCE-BDD9-17BF7EB826F3}" presName="hierChild5" presStyleCnt="0"/>
      <dgm:spPr/>
    </dgm:pt>
    <dgm:pt modelId="{32D7E07B-BF42-4F13-9486-DA0FDF2FC937}" type="pres">
      <dgm:prSet presAssocID="{92E9F162-2D32-446D-BAAC-F0516BC53E58}" presName="Name37" presStyleLbl="parChTrans1D2" presStyleIdx="2" presStyleCnt="3"/>
      <dgm:spPr/>
    </dgm:pt>
    <dgm:pt modelId="{3F8CE870-19AF-4EDD-9383-5571FAE35B8E}" type="pres">
      <dgm:prSet presAssocID="{910025EE-B442-41B0-85A8-10D231BFC7BC}" presName="hierRoot2" presStyleCnt="0">
        <dgm:presLayoutVars>
          <dgm:hierBranch val="init"/>
        </dgm:presLayoutVars>
      </dgm:prSet>
      <dgm:spPr/>
    </dgm:pt>
    <dgm:pt modelId="{074400C5-5DEF-4DB3-8C7B-6D98D43C6078}" type="pres">
      <dgm:prSet presAssocID="{910025EE-B442-41B0-85A8-10D231BFC7BC}" presName="rootComposite" presStyleCnt="0"/>
      <dgm:spPr/>
    </dgm:pt>
    <dgm:pt modelId="{A99A32DE-49D2-494F-ADB2-4D5CEFE47C4F}" type="pres">
      <dgm:prSet presAssocID="{910025EE-B442-41B0-85A8-10D231BFC7BC}" presName="rootText" presStyleLbl="node2" presStyleIdx="2" presStyleCnt="3">
        <dgm:presLayoutVars>
          <dgm:chPref val="3"/>
        </dgm:presLayoutVars>
      </dgm:prSet>
      <dgm:spPr/>
    </dgm:pt>
    <dgm:pt modelId="{6891F772-6E10-4B9F-B9BC-4CC587A34407}" type="pres">
      <dgm:prSet presAssocID="{910025EE-B442-41B0-85A8-10D231BFC7BC}" presName="rootConnector" presStyleLbl="node2" presStyleIdx="2" presStyleCnt="3"/>
      <dgm:spPr/>
    </dgm:pt>
    <dgm:pt modelId="{6BF87910-AF4F-42B2-8D90-E0189CF72A74}" type="pres">
      <dgm:prSet presAssocID="{910025EE-B442-41B0-85A8-10D231BFC7BC}" presName="hierChild4" presStyleCnt="0"/>
      <dgm:spPr/>
    </dgm:pt>
    <dgm:pt modelId="{9AAC9135-6F0A-4C27-AF4C-43F04B1A11B6}" type="pres">
      <dgm:prSet presAssocID="{910025EE-B442-41B0-85A8-10D231BFC7BC}" presName="hierChild5" presStyleCnt="0"/>
      <dgm:spPr/>
    </dgm:pt>
    <dgm:pt modelId="{067A74FC-D17A-4B7F-9146-2874003AC680}" type="pres">
      <dgm:prSet presAssocID="{57CDE0B7-95AE-4BB9-88A3-3C0747EA2477}" presName="hierChild3" presStyleCnt="0"/>
      <dgm:spPr/>
    </dgm:pt>
    <dgm:pt modelId="{E30F91A3-76FE-416C-836B-49AE8547DA47}" type="pres">
      <dgm:prSet presAssocID="{473C7FE3-8511-4FB7-86CB-76E88FC3B232}" presName="hierRoot1" presStyleCnt="0">
        <dgm:presLayoutVars>
          <dgm:hierBranch val="init"/>
        </dgm:presLayoutVars>
      </dgm:prSet>
      <dgm:spPr/>
    </dgm:pt>
    <dgm:pt modelId="{E77F9F3A-F097-44CB-84EA-A760B3C418E6}" type="pres">
      <dgm:prSet presAssocID="{473C7FE3-8511-4FB7-86CB-76E88FC3B232}" presName="rootComposite1" presStyleCnt="0"/>
      <dgm:spPr/>
    </dgm:pt>
    <dgm:pt modelId="{F4E3D4FF-3D4B-407C-9183-B7E2CE6325C7}" type="pres">
      <dgm:prSet presAssocID="{473C7FE3-8511-4FB7-86CB-76E88FC3B232}" presName="rootText1" presStyleLbl="node0" presStyleIdx="2" presStyleCnt="3">
        <dgm:presLayoutVars>
          <dgm:chPref val="3"/>
        </dgm:presLayoutVars>
      </dgm:prSet>
      <dgm:spPr/>
    </dgm:pt>
    <dgm:pt modelId="{FEF430A0-AA52-44E1-ADA7-EBAE24393B1B}" type="pres">
      <dgm:prSet presAssocID="{473C7FE3-8511-4FB7-86CB-76E88FC3B232}" presName="rootConnector1" presStyleLbl="node1" presStyleIdx="0" presStyleCnt="0"/>
      <dgm:spPr/>
    </dgm:pt>
    <dgm:pt modelId="{EE3E9C61-42E6-4D39-9796-F2BDDE64D767}" type="pres">
      <dgm:prSet presAssocID="{473C7FE3-8511-4FB7-86CB-76E88FC3B232}" presName="hierChild2" presStyleCnt="0"/>
      <dgm:spPr/>
    </dgm:pt>
    <dgm:pt modelId="{23B18398-1520-449F-AD4C-96BEB06CE1D5}" type="pres">
      <dgm:prSet presAssocID="{473C7FE3-8511-4FB7-86CB-76E88FC3B232}" presName="hierChild3" presStyleCnt="0"/>
      <dgm:spPr/>
    </dgm:pt>
  </dgm:ptLst>
  <dgm:cxnLst>
    <dgm:cxn modelId="{39E1FF04-C970-4D4E-89CA-6682689E3BCE}" type="presOf" srcId="{92E9F162-2D32-446D-BAAC-F0516BC53E58}" destId="{32D7E07B-BF42-4F13-9486-DA0FDF2FC937}" srcOrd="0" destOrd="0" presId="urn:microsoft.com/office/officeart/2005/8/layout/orgChart1"/>
    <dgm:cxn modelId="{3E94230B-3F15-43F7-8831-C24970C7D87D}" type="presOf" srcId="{B197F361-1DBE-4852-900F-2B7258C92B9F}" destId="{9BA5DC1D-6014-47AB-97AE-8F4BFFAD16E5}" srcOrd="0" destOrd="0" presId="urn:microsoft.com/office/officeart/2005/8/layout/orgChart1"/>
    <dgm:cxn modelId="{1E8BA824-2E31-403A-8996-D4B9C3B87D88}" type="presOf" srcId="{56FD2A54-5B6A-4222-8E06-FA2A409B72D7}" destId="{F753994B-E6B0-476F-BFDA-23BC6EEDE5AE}" srcOrd="0" destOrd="0" presId="urn:microsoft.com/office/officeart/2005/8/layout/orgChart1"/>
    <dgm:cxn modelId="{61DEB024-5523-415A-8A38-689E12889469}" type="presOf" srcId="{57CDE0B7-95AE-4BB9-88A3-3C0747EA2477}" destId="{DF384570-EAEE-44AC-88C7-7FD60BAE2A62}" srcOrd="0" destOrd="0" presId="urn:microsoft.com/office/officeart/2005/8/layout/orgChart1"/>
    <dgm:cxn modelId="{E6E24138-EBA2-43C8-B844-8D4EC38BF022}" type="presOf" srcId="{68DB3253-6DFF-4592-BB2A-536A6F0984AF}" destId="{11604EC9-3E86-4530-ABB9-E72795EEF318}" srcOrd="0" destOrd="0" presId="urn:microsoft.com/office/officeart/2005/8/layout/orgChart1"/>
    <dgm:cxn modelId="{F3A98E39-6690-461D-9542-A3E95441F874}" srcId="{57CDE0B7-95AE-4BB9-88A3-3C0747EA2477}" destId="{038507EF-2D9A-4BCE-BDD9-17BF7EB826F3}" srcOrd="1" destOrd="0" parTransId="{0B0251D4-77A6-4E20-9AE5-A0CDEF92B788}" sibTransId="{242A45EC-6CF2-43FF-A636-D5707FFE8D2A}"/>
    <dgm:cxn modelId="{80156B61-2008-433B-9C6F-4996CF1DBA53}" type="presOf" srcId="{473C7FE3-8511-4FB7-86CB-76E88FC3B232}" destId="{F4E3D4FF-3D4B-407C-9183-B7E2CE6325C7}" srcOrd="0" destOrd="0" presId="urn:microsoft.com/office/officeart/2005/8/layout/orgChart1"/>
    <dgm:cxn modelId="{6BC9EF6A-FA6F-4F0E-8D55-7087D3F55877}" type="presOf" srcId="{038507EF-2D9A-4BCE-BDD9-17BF7EB826F3}" destId="{5C80EE01-CAF9-4973-9DD5-2B12781B2704}" srcOrd="0" destOrd="0" presId="urn:microsoft.com/office/officeart/2005/8/layout/orgChart1"/>
    <dgm:cxn modelId="{E818BB74-8C9E-41A1-A8A2-B92509E98A34}" srcId="{B197F361-1DBE-4852-900F-2B7258C92B9F}" destId="{473C7FE3-8511-4FB7-86CB-76E88FC3B232}" srcOrd="2" destOrd="0" parTransId="{5FF595C1-4AAC-4384-A9FF-3EE9F2AFF935}" sibTransId="{49E7BFBE-B649-4040-82C6-B349ABA9CF08}"/>
    <dgm:cxn modelId="{73FD587E-909E-4D17-8708-6878394A6614}" type="presOf" srcId="{038507EF-2D9A-4BCE-BDD9-17BF7EB826F3}" destId="{CE12F5A2-0BE9-4C66-85EE-E39E6D89D757}" srcOrd="1" destOrd="0" presId="urn:microsoft.com/office/officeart/2005/8/layout/orgChart1"/>
    <dgm:cxn modelId="{A1A2EEA8-973C-432A-BBB9-D048736008EB}" type="presOf" srcId="{0B0251D4-77A6-4E20-9AE5-A0CDEF92B788}" destId="{AF3BAA6D-394A-4CF6-82FB-35FCB756B5E6}" srcOrd="0" destOrd="0" presId="urn:microsoft.com/office/officeart/2005/8/layout/orgChart1"/>
    <dgm:cxn modelId="{EED83DAB-CD89-4C76-A7D9-F28B650198D9}" type="presOf" srcId="{57CDE0B7-95AE-4BB9-88A3-3C0747EA2477}" destId="{33EFFE8B-B448-4707-A4BC-BDB6D5F99B96}" srcOrd="1" destOrd="0" presId="urn:microsoft.com/office/officeart/2005/8/layout/orgChart1"/>
    <dgm:cxn modelId="{4A01FEAB-BC46-4432-A915-82AA751F0345}" srcId="{B197F361-1DBE-4852-900F-2B7258C92B9F}" destId="{3F94B941-4145-40D3-973D-9814CBC3223D}" srcOrd="0" destOrd="0" parTransId="{084F6AFB-446A-40B7-AAC1-96F6DF7DE298}" sibTransId="{A130E61E-8EEA-41BC-8EFD-56B210194D15}"/>
    <dgm:cxn modelId="{D462D6BA-DDC6-42B9-8DA8-67A0C74C7889}" srcId="{57CDE0B7-95AE-4BB9-88A3-3C0747EA2477}" destId="{68DB3253-6DFF-4592-BB2A-536A6F0984AF}" srcOrd="0" destOrd="0" parTransId="{56FD2A54-5B6A-4222-8E06-FA2A409B72D7}" sibTransId="{0FC3966C-F002-44B5-82D0-E044CB9F6266}"/>
    <dgm:cxn modelId="{16A73CC6-982B-477F-A587-DF0615E1BA96}" srcId="{B197F361-1DBE-4852-900F-2B7258C92B9F}" destId="{57CDE0B7-95AE-4BB9-88A3-3C0747EA2477}" srcOrd="1" destOrd="0" parTransId="{C9B8FFEB-A001-4F66-8044-FDD54F7F375D}" sibTransId="{C802F4F9-5EF3-4B46-A154-F253A8D4B4AB}"/>
    <dgm:cxn modelId="{210A37D2-A6B7-46DF-AE80-56CB143E5706}" type="presOf" srcId="{910025EE-B442-41B0-85A8-10D231BFC7BC}" destId="{6891F772-6E10-4B9F-B9BC-4CC587A34407}" srcOrd="1" destOrd="0" presId="urn:microsoft.com/office/officeart/2005/8/layout/orgChart1"/>
    <dgm:cxn modelId="{5A11D0E3-56DC-49DA-9337-9D66E500D69C}" type="presOf" srcId="{473C7FE3-8511-4FB7-86CB-76E88FC3B232}" destId="{FEF430A0-AA52-44E1-ADA7-EBAE24393B1B}" srcOrd="1" destOrd="0" presId="urn:microsoft.com/office/officeart/2005/8/layout/orgChart1"/>
    <dgm:cxn modelId="{35519CEC-D2F9-4CBC-87E5-A339896F7865}" srcId="{57CDE0B7-95AE-4BB9-88A3-3C0747EA2477}" destId="{910025EE-B442-41B0-85A8-10D231BFC7BC}" srcOrd="2" destOrd="0" parTransId="{92E9F162-2D32-446D-BAAC-F0516BC53E58}" sibTransId="{261E7484-42AB-4303-B5A9-32D7656D59C5}"/>
    <dgm:cxn modelId="{539F8AF1-33A4-4F20-8012-AF91160DEBCA}" type="presOf" srcId="{3F94B941-4145-40D3-973D-9814CBC3223D}" destId="{2E65FB52-579E-43A0-89E2-98773CCAD47B}" srcOrd="0" destOrd="0" presId="urn:microsoft.com/office/officeart/2005/8/layout/orgChart1"/>
    <dgm:cxn modelId="{742EFEF8-D603-49AF-92E1-1E1F5FC2CEA4}" type="presOf" srcId="{910025EE-B442-41B0-85A8-10D231BFC7BC}" destId="{A99A32DE-49D2-494F-ADB2-4D5CEFE47C4F}" srcOrd="0" destOrd="0" presId="urn:microsoft.com/office/officeart/2005/8/layout/orgChart1"/>
    <dgm:cxn modelId="{4D9DF1FA-6035-4292-97E9-5205C1CC0B5C}" type="presOf" srcId="{68DB3253-6DFF-4592-BB2A-536A6F0984AF}" destId="{4E02984C-B9FF-4ACE-A281-1FFC21735A28}" srcOrd="1" destOrd="0" presId="urn:microsoft.com/office/officeart/2005/8/layout/orgChart1"/>
    <dgm:cxn modelId="{71741AFB-B1D8-4AB3-8855-CBB26222FFEE}" type="presOf" srcId="{3F94B941-4145-40D3-973D-9814CBC3223D}" destId="{66289C51-F3D5-4994-84BE-7776F1F5C7F3}" srcOrd="1" destOrd="0" presId="urn:microsoft.com/office/officeart/2005/8/layout/orgChart1"/>
    <dgm:cxn modelId="{77E511B1-D88D-4018-ADD9-DE3BDF481077}" type="presParOf" srcId="{9BA5DC1D-6014-47AB-97AE-8F4BFFAD16E5}" destId="{0CFFA18A-EF74-4656-AFAE-8D2B465991FB}" srcOrd="0" destOrd="0" presId="urn:microsoft.com/office/officeart/2005/8/layout/orgChart1"/>
    <dgm:cxn modelId="{F3409CC1-AC33-44EC-B129-0FCAAD0EF4A4}" type="presParOf" srcId="{0CFFA18A-EF74-4656-AFAE-8D2B465991FB}" destId="{50F8DC81-E32A-4F69-AF54-F87A2A2B7F99}" srcOrd="0" destOrd="0" presId="urn:microsoft.com/office/officeart/2005/8/layout/orgChart1"/>
    <dgm:cxn modelId="{EDBC0600-64FD-4FE3-99DE-BDAD72DA29C9}" type="presParOf" srcId="{50F8DC81-E32A-4F69-AF54-F87A2A2B7F99}" destId="{2E65FB52-579E-43A0-89E2-98773CCAD47B}" srcOrd="0" destOrd="0" presId="urn:microsoft.com/office/officeart/2005/8/layout/orgChart1"/>
    <dgm:cxn modelId="{F11A5545-6BA5-4EFE-B7DC-DC860A45F674}" type="presParOf" srcId="{50F8DC81-E32A-4F69-AF54-F87A2A2B7F99}" destId="{66289C51-F3D5-4994-84BE-7776F1F5C7F3}" srcOrd="1" destOrd="0" presId="urn:microsoft.com/office/officeart/2005/8/layout/orgChart1"/>
    <dgm:cxn modelId="{FDE97933-5456-4578-B056-945C79B0B2C4}" type="presParOf" srcId="{0CFFA18A-EF74-4656-AFAE-8D2B465991FB}" destId="{234F60CF-FACA-427E-9FD8-518CF40E0199}" srcOrd="1" destOrd="0" presId="urn:microsoft.com/office/officeart/2005/8/layout/orgChart1"/>
    <dgm:cxn modelId="{A1B444B2-079C-45CE-B2DB-ED185E49CFFB}" type="presParOf" srcId="{0CFFA18A-EF74-4656-AFAE-8D2B465991FB}" destId="{656945BD-4EAA-4020-BCE7-014876070BF6}" srcOrd="2" destOrd="0" presId="urn:microsoft.com/office/officeart/2005/8/layout/orgChart1"/>
    <dgm:cxn modelId="{27BE3A2F-BD05-4C3F-B7C6-FB8B1634120B}" type="presParOf" srcId="{9BA5DC1D-6014-47AB-97AE-8F4BFFAD16E5}" destId="{E89FE524-70C9-4B20-B53C-C89A9990EAAC}" srcOrd="1" destOrd="0" presId="urn:microsoft.com/office/officeart/2005/8/layout/orgChart1"/>
    <dgm:cxn modelId="{4F877D2E-4094-4FDE-8B64-DEB92BAFB8CE}" type="presParOf" srcId="{E89FE524-70C9-4B20-B53C-C89A9990EAAC}" destId="{613DCC92-0F23-4F62-871A-EEDAE3450C5F}" srcOrd="0" destOrd="0" presId="urn:microsoft.com/office/officeart/2005/8/layout/orgChart1"/>
    <dgm:cxn modelId="{A5888D57-FC81-497F-9CDA-6A98C87C88AE}" type="presParOf" srcId="{613DCC92-0F23-4F62-871A-EEDAE3450C5F}" destId="{DF384570-EAEE-44AC-88C7-7FD60BAE2A62}" srcOrd="0" destOrd="0" presId="urn:microsoft.com/office/officeart/2005/8/layout/orgChart1"/>
    <dgm:cxn modelId="{71D7B33A-A5B1-4F07-BC8E-1DFAC574FD3E}" type="presParOf" srcId="{613DCC92-0F23-4F62-871A-EEDAE3450C5F}" destId="{33EFFE8B-B448-4707-A4BC-BDB6D5F99B96}" srcOrd="1" destOrd="0" presId="urn:microsoft.com/office/officeart/2005/8/layout/orgChart1"/>
    <dgm:cxn modelId="{A5E2BA00-F24C-407B-BF77-7AAAE54D76E7}" type="presParOf" srcId="{E89FE524-70C9-4B20-B53C-C89A9990EAAC}" destId="{97EEEAB7-316B-490A-A70F-6E5DD8F5166E}" srcOrd="1" destOrd="0" presId="urn:microsoft.com/office/officeart/2005/8/layout/orgChart1"/>
    <dgm:cxn modelId="{57B9D0D3-B604-4C74-8F02-3272E32885A6}" type="presParOf" srcId="{97EEEAB7-316B-490A-A70F-6E5DD8F5166E}" destId="{F753994B-E6B0-476F-BFDA-23BC6EEDE5AE}" srcOrd="0" destOrd="0" presId="urn:microsoft.com/office/officeart/2005/8/layout/orgChart1"/>
    <dgm:cxn modelId="{3E8DC080-C120-46FE-89E0-25678A2DF0BA}" type="presParOf" srcId="{97EEEAB7-316B-490A-A70F-6E5DD8F5166E}" destId="{A29792F8-7D63-40B3-B1D3-074D18A068B5}" srcOrd="1" destOrd="0" presId="urn:microsoft.com/office/officeart/2005/8/layout/orgChart1"/>
    <dgm:cxn modelId="{E0163D88-6618-455E-9EDA-37E57A77CAEF}" type="presParOf" srcId="{A29792F8-7D63-40B3-B1D3-074D18A068B5}" destId="{4E5C54B1-1816-4707-B025-7DEC6F9F26A9}" srcOrd="0" destOrd="0" presId="urn:microsoft.com/office/officeart/2005/8/layout/orgChart1"/>
    <dgm:cxn modelId="{E25758C3-A3C9-4419-A1EB-41274AB78F85}" type="presParOf" srcId="{4E5C54B1-1816-4707-B025-7DEC6F9F26A9}" destId="{11604EC9-3E86-4530-ABB9-E72795EEF318}" srcOrd="0" destOrd="0" presId="urn:microsoft.com/office/officeart/2005/8/layout/orgChart1"/>
    <dgm:cxn modelId="{C961763F-AF44-4209-ACD4-F7886940F9FE}" type="presParOf" srcId="{4E5C54B1-1816-4707-B025-7DEC6F9F26A9}" destId="{4E02984C-B9FF-4ACE-A281-1FFC21735A28}" srcOrd="1" destOrd="0" presId="urn:microsoft.com/office/officeart/2005/8/layout/orgChart1"/>
    <dgm:cxn modelId="{DE633518-40D1-47D7-AB1D-2FF34B1CB890}" type="presParOf" srcId="{A29792F8-7D63-40B3-B1D3-074D18A068B5}" destId="{A1431BB5-78D6-4C71-A8BA-49B4CD7390A9}" srcOrd="1" destOrd="0" presId="urn:microsoft.com/office/officeart/2005/8/layout/orgChart1"/>
    <dgm:cxn modelId="{67A28C21-512E-4BD2-851D-BE90936668A9}" type="presParOf" srcId="{A29792F8-7D63-40B3-B1D3-074D18A068B5}" destId="{878713E0-3D36-4CF1-A1E4-45263F26042E}" srcOrd="2" destOrd="0" presId="urn:microsoft.com/office/officeart/2005/8/layout/orgChart1"/>
    <dgm:cxn modelId="{B35D7B1B-B084-492F-8C6A-26EABCDC61D2}" type="presParOf" srcId="{97EEEAB7-316B-490A-A70F-6E5DD8F5166E}" destId="{AF3BAA6D-394A-4CF6-82FB-35FCB756B5E6}" srcOrd="2" destOrd="0" presId="urn:microsoft.com/office/officeart/2005/8/layout/orgChart1"/>
    <dgm:cxn modelId="{70A50E09-516D-47D4-9FF5-E914BC2D6C9C}" type="presParOf" srcId="{97EEEAB7-316B-490A-A70F-6E5DD8F5166E}" destId="{E9EC30C3-4C59-4BD3-AE1F-C8B03B02024C}" srcOrd="3" destOrd="0" presId="urn:microsoft.com/office/officeart/2005/8/layout/orgChart1"/>
    <dgm:cxn modelId="{DE47AA72-31A7-47A0-B572-0FAACB856013}" type="presParOf" srcId="{E9EC30C3-4C59-4BD3-AE1F-C8B03B02024C}" destId="{8E4D3734-80B9-476C-9A4D-027A2D9E8631}" srcOrd="0" destOrd="0" presId="urn:microsoft.com/office/officeart/2005/8/layout/orgChart1"/>
    <dgm:cxn modelId="{C0EAAD6D-C6AA-4805-805C-C5BBBCC2E13C}" type="presParOf" srcId="{8E4D3734-80B9-476C-9A4D-027A2D9E8631}" destId="{5C80EE01-CAF9-4973-9DD5-2B12781B2704}" srcOrd="0" destOrd="0" presId="urn:microsoft.com/office/officeart/2005/8/layout/orgChart1"/>
    <dgm:cxn modelId="{194609A8-C425-4DE7-BA79-654485B67F45}" type="presParOf" srcId="{8E4D3734-80B9-476C-9A4D-027A2D9E8631}" destId="{CE12F5A2-0BE9-4C66-85EE-E39E6D89D757}" srcOrd="1" destOrd="0" presId="urn:microsoft.com/office/officeart/2005/8/layout/orgChart1"/>
    <dgm:cxn modelId="{0E4CF9BA-BA4D-4046-9AF2-7A0EA73DACBD}" type="presParOf" srcId="{E9EC30C3-4C59-4BD3-AE1F-C8B03B02024C}" destId="{451E9ADC-3FEE-4811-AE5A-D45DDE4FA282}" srcOrd="1" destOrd="0" presId="urn:microsoft.com/office/officeart/2005/8/layout/orgChart1"/>
    <dgm:cxn modelId="{E1A57C12-6960-4AB1-BBB8-9A1D53DF5D52}" type="presParOf" srcId="{E9EC30C3-4C59-4BD3-AE1F-C8B03B02024C}" destId="{C396ECB1-E03E-449F-B118-A2EFB16B9275}" srcOrd="2" destOrd="0" presId="urn:microsoft.com/office/officeart/2005/8/layout/orgChart1"/>
    <dgm:cxn modelId="{2B6327DB-C524-4A83-88D9-E2C74A27BDD0}" type="presParOf" srcId="{97EEEAB7-316B-490A-A70F-6E5DD8F5166E}" destId="{32D7E07B-BF42-4F13-9486-DA0FDF2FC937}" srcOrd="4" destOrd="0" presId="urn:microsoft.com/office/officeart/2005/8/layout/orgChart1"/>
    <dgm:cxn modelId="{3DF9F31E-D89F-4715-AB08-371DADADCBC5}" type="presParOf" srcId="{97EEEAB7-316B-490A-A70F-6E5DD8F5166E}" destId="{3F8CE870-19AF-4EDD-9383-5571FAE35B8E}" srcOrd="5" destOrd="0" presId="urn:microsoft.com/office/officeart/2005/8/layout/orgChart1"/>
    <dgm:cxn modelId="{BC26AC44-8CAB-4BC2-8362-302AE15D475E}" type="presParOf" srcId="{3F8CE870-19AF-4EDD-9383-5571FAE35B8E}" destId="{074400C5-5DEF-4DB3-8C7B-6D98D43C6078}" srcOrd="0" destOrd="0" presId="urn:microsoft.com/office/officeart/2005/8/layout/orgChart1"/>
    <dgm:cxn modelId="{C248D325-A782-4DA8-AECE-4E8B6AA2F6BE}" type="presParOf" srcId="{074400C5-5DEF-4DB3-8C7B-6D98D43C6078}" destId="{A99A32DE-49D2-494F-ADB2-4D5CEFE47C4F}" srcOrd="0" destOrd="0" presId="urn:microsoft.com/office/officeart/2005/8/layout/orgChart1"/>
    <dgm:cxn modelId="{92CF1E4F-2BCF-4BF5-A703-B27376C5E837}" type="presParOf" srcId="{074400C5-5DEF-4DB3-8C7B-6D98D43C6078}" destId="{6891F772-6E10-4B9F-B9BC-4CC587A34407}" srcOrd="1" destOrd="0" presId="urn:microsoft.com/office/officeart/2005/8/layout/orgChart1"/>
    <dgm:cxn modelId="{DD2F1F84-56B5-4B5D-A533-D879B19FEF89}" type="presParOf" srcId="{3F8CE870-19AF-4EDD-9383-5571FAE35B8E}" destId="{6BF87910-AF4F-42B2-8D90-E0189CF72A74}" srcOrd="1" destOrd="0" presId="urn:microsoft.com/office/officeart/2005/8/layout/orgChart1"/>
    <dgm:cxn modelId="{9F179FE6-DFEA-48ED-B836-3673A92EC1FF}" type="presParOf" srcId="{3F8CE870-19AF-4EDD-9383-5571FAE35B8E}" destId="{9AAC9135-6F0A-4C27-AF4C-43F04B1A11B6}" srcOrd="2" destOrd="0" presId="urn:microsoft.com/office/officeart/2005/8/layout/orgChart1"/>
    <dgm:cxn modelId="{9E53B45F-3D56-4E19-8B38-4B8F04BF5A41}" type="presParOf" srcId="{E89FE524-70C9-4B20-B53C-C89A9990EAAC}" destId="{067A74FC-D17A-4B7F-9146-2874003AC680}" srcOrd="2" destOrd="0" presId="urn:microsoft.com/office/officeart/2005/8/layout/orgChart1"/>
    <dgm:cxn modelId="{91587F0C-FD88-4D3A-B9F8-545934520D32}" type="presParOf" srcId="{9BA5DC1D-6014-47AB-97AE-8F4BFFAD16E5}" destId="{E30F91A3-76FE-416C-836B-49AE8547DA47}" srcOrd="2" destOrd="0" presId="urn:microsoft.com/office/officeart/2005/8/layout/orgChart1"/>
    <dgm:cxn modelId="{A276D277-695C-4CAB-A1DD-DC3105F8F87F}" type="presParOf" srcId="{E30F91A3-76FE-416C-836B-49AE8547DA47}" destId="{E77F9F3A-F097-44CB-84EA-A760B3C418E6}" srcOrd="0" destOrd="0" presId="urn:microsoft.com/office/officeart/2005/8/layout/orgChart1"/>
    <dgm:cxn modelId="{B60DAB8F-EC98-4A1E-AC57-4D1E1ABB3EEE}" type="presParOf" srcId="{E77F9F3A-F097-44CB-84EA-A760B3C418E6}" destId="{F4E3D4FF-3D4B-407C-9183-B7E2CE6325C7}" srcOrd="0" destOrd="0" presId="urn:microsoft.com/office/officeart/2005/8/layout/orgChart1"/>
    <dgm:cxn modelId="{193C0F25-881A-4AF1-A8E8-ED4260C47AC9}" type="presParOf" srcId="{E77F9F3A-F097-44CB-84EA-A760B3C418E6}" destId="{FEF430A0-AA52-44E1-ADA7-EBAE24393B1B}" srcOrd="1" destOrd="0" presId="urn:microsoft.com/office/officeart/2005/8/layout/orgChart1"/>
    <dgm:cxn modelId="{D63273E8-6879-46E3-91BF-B8B0E42D2131}" type="presParOf" srcId="{E30F91A3-76FE-416C-836B-49AE8547DA47}" destId="{EE3E9C61-42E6-4D39-9796-F2BDDE64D767}" srcOrd="1" destOrd="0" presId="urn:microsoft.com/office/officeart/2005/8/layout/orgChart1"/>
    <dgm:cxn modelId="{3BDE03F9-8AFE-4FC0-B664-2FBC9E3EBAD1}" type="presParOf" srcId="{E30F91A3-76FE-416C-836B-49AE8547DA47}" destId="{23B18398-1520-449F-AD4C-96BEB06CE1D5}" srcOrd="2" destOrd="0" presId="urn:microsoft.com/office/officeart/2005/8/layout/orgChar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68ED89C-035F-4BC1-A964-1D5507CAE8FF}" type="doc">
      <dgm:prSet loTypeId="urn:microsoft.com/office/officeart/2005/8/layout/default" loCatId="list" qsTypeId="urn:microsoft.com/office/officeart/2005/8/quickstyle/simple5" qsCatId="simple" csTypeId="urn:microsoft.com/office/officeart/2005/8/colors/colorful1" csCatId="colorful"/>
      <dgm:spPr/>
      <dgm:t>
        <a:bodyPr/>
        <a:lstStyle/>
        <a:p>
          <a:endParaRPr lang="en-US"/>
        </a:p>
      </dgm:t>
    </dgm:pt>
    <dgm:pt modelId="{D325EC1B-8A9E-4199-8B0E-B3932129AB9D}">
      <dgm:prSet/>
      <dgm:spPr/>
      <dgm:t>
        <a:bodyPr/>
        <a:lstStyle/>
        <a:p>
          <a:r>
            <a:rPr lang="en-US" b="1"/>
            <a:t>Overall Success</a:t>
          </a:r>
          <a:endParaRPr lang="en-US"/>
        </a:p>
      </dgm:t>
    </dgm:pt>
    <dgm:pt modelId="{5D81CA54-49D5-461F-8373-C79B8BAC1F96}" type="parTrans" cxnId="{525CBABC-478F-4B02-BCD6-DF6F45EB5F2F}">
      <dgm:prSet/>
      <dgm:spPr/>
      <dgm:t>
        <a:bodyPr/>
        <a:lstStyle/>
        <a:p>
          <a:endParaRPr lang="en-US"/>
        </a:p>
      </dgm:t>
    </dgm:pt>
    <dgm:pt modelId="{41ACD1AB-D713-49E3-8019-76CF8E6B5AB2}" type="sibTrans" cxnId="{525CBABC-478F-4B02-BCD6-DF6F45EB5F2F}">
      <dgm:prSet/>
      <dgm:spPr/>
      <dgm:t>
        <a:bodyPr/>
        <a:lstStyle/>
        <a:p>
          <a:endParaRPr lang="en-US"/>
        </a:p>
      </dgm:t>
    </dgm:pt>
    <dgm:pt modelId="{1DDAFA73-CF7A-4128-9DE8-147BD2831310}">
      <dgm:prSet/>
      <dgm:spPr/>
      <dgm:t>
        <a:bodyPr/>
        <a:lstStyle/>
        <a:p>
          <a:r>
            <a:rPr lang="en-US"/>
            <a:t>Achieved an </a:t>
          </a:r>
          <a:r>
            <a:rPr lang="en-US" b="1"/>
            <a:t>R² of 0.67</a:t>
          </a:r>
          <a:r>
            <a:rPr lang="en-US"/>
            <a:t> in regression, exceeding accuracy goals.</a:t>
          </a:r>
        </a:p>
      </dgm:t>
    </dgm:pt>
    <dgm:pt modelId="{E81B9E86-F311-4B39-A1D8-FB57C81A9607}" type="parTrans" cxnId="{863E5403-9E99-4605-8E02-E7A486B957DE}">
      <dgm:prSet/>
      <dgm:spPr/>
      <dgm:t>
        <a:bodyPr/>
        <a:lstStyle/>
        <a:p>
          <a:endParaRPr lang="en-US"/>
        </a:p>
      </dgm:t>
    </dgm:pt>
    <dgm:pt modelId="{370F859E-09DD-4258-96D5-927F78A49AC0}" type="sibTrans" cxnId="{863E5403-9E99-4605-8E02-E7A486B957DE}">
      <dgm:prSet/>
      <dgm:spPr/>
      <dgm:t>
        <a:bodyPr/>
        <a:lstStyle/>
        <a:p>
          <a:endParaRPr lang="en-US"/>
        </a:p>
      </dgm:t>
    </dgm:pt>
    <dgm:pt modelId="{0AADB18C-5CAC-44CD-8FF9-22444C259ED3}">
      <dgm:prSet/>
      <dgm:spPr/>
      <dgm:t>
        <a:bodyPr/>
        <a:lstStyle/>
        <a:p>
          <a:r>
            <a:rPr lang="en-US"/>
            <a:t>Identified </a:t>
          </a:r>
          <a:r>
            <a:rPr lang="en-US" b="1"/>
            <a:t>four actionable market segments</a:t>
          </a:r>
          <a:r>
            <a:rPr lang="en-US"/>
            <a:t> via clustering.</a:t>
          </a:r>
        </a:p>
      </dgm:t>
    </dgm:pt>
    <dgm:pt modelId="{86FA06D7-DC87-4B93-88BE-F240A5A910D5}" type="parTrans" cxnId="{65DD961B-AC19-4D90-A126-6CA59D386387}">
      <dgm:prSet/>
      <dgm:spPr/>
      <dgm:t>
        <a:bodyPr/>
        <a:lstStyle/>
        <a:p>
          <a:endParaRPr lang="en-US"/>
        </a:p>
      </dgm:t>
    </dgm:pt>
    <dgm:pt modelId="{FF1237CC-7D7E-4433-8F19-3602973B5436}" type="sibTrans" cxnId="{65DD961B-AC19-4D90-A126-6CA59D386387}">
      <dgm:prSet/>
      <dgm:spPr/>
      <dgm:t>
        <a:bodyPr/>
        <a:lstStyle/>
        <a:p>
          <a:endParaRPr lang="en-US"/>
        </a:p>
      </dgm:t>
    </dgm:pt>
    <dgm:pt modelId="{4FFE1D64-5957-4C60-BC3C-D355D1A413E5}">
      <dgm:prSet/>
      <dgm:spPr/>
      <dgm:t>
        <a:bodyPr/>
        <a:lstStyle/>
        <a:p>
          <a:r>
            <a:rPr lang="en-US"/>
            <a:t>Delivered all planned deliverables: cleaned dataset, robust models, visualizations, and practical recommendations.</a:t>
          </a:r>
        </a:p>
      </dgm:t>
    </dgm:pt>
    <dgm:pt modelId="{E6D423C8-9396-46F7-A597-BDF2AEC1E435}" type="parTrans" cxnId="{C209A1EE-2476-4C8B-BD4C-1FB4FE03704F}">
      <dgm:prSet/>
      <dgm:spPr/>
      <dgm:t>
        <a:bodyPr/>
        <a:lstStyle/>
        <a:p>
          <a:endParaRPr lang="en-US"/>
        </a:p>
      </dgm:t>
    </dgm:pt>
    <dgm:pt modelId="{783C9950-9279-4419-9434-CB6D3BB16E89}" type="sibTrans" cxnId="{C209A1EE-2476-4C8B-BD4C-1FB4FE03704F}">
      <dgm:prSet/>
      <dgm:spPr/>
      <dgm:t>
        <a:bodyPr/>
        <a:lstStyle/>
        <a:p>
          <a:endParaRPr lang="en-US"/>
        </a:p>
      </dgm:t>
    </dgm:pt>
    <dgm:pt modelId="{E50F34EB-163A-4018-A4B3-FC82B602AB07}">
      <dgm:prSet/>
      <dgm:spPr/>
      <dgm:t>
        <a:bodyPr/>
        <a:lstStyle/>
        <a:p>
          <a:r>
            <a:rPr lang="en-US" b="1"/>
            <a:t>Main Limitations</a:t>
          </a:r>
          <a:endParaRPr lang="en-US"/>
        </a:p>
      </dgm:t>
    </dgm:pt>
    <dgm:pt modelId="{C4846077-A16B-48C6-91D7-C7B42B344C0D}" type="parTrans" cxnId="{A3A5FD44-C221-4A4E-B8F2-32A7CE8EF985}">
      <dgm:prSet/>
      <dgm:spPr/>
      <dgm:t>
        <a:bodyPr/>
        <a:lstStyle/>
        <a:p>
          <a:endParaRPr lang="en-US"/>
        </a:p>
      </dgm:t>
    </dgm:pt>
    <dgm:pt modelId="{470808E3-9798-4C38-9058-BB6375C9760F}" type="sibTrans" cxnId="{A3A5FD44-C221-4A4E-B8F2-32A7CE8EF985}">
      <dgm:prSet/>
      <dgm:spPr/>
      <dgm:t>
        <a:bodyPr/>
        <a:lstStyle/>
        <a:p>
          <a:endParaRPr lang="en-US"/>
        </a:p>
      </dgm:t>
    </dgm:pt>
    <dgm:pt modelId="{67EE2717-C534-45A3-90DC-A9DCCB036242}">
      <dgm:prSet/>
      <dgm:spPr/>
      <dgm:t>
        <a:bodyPr/>
        <a:lstStyle/>
        <a:p>
          <a:r>
            <a:rPr lang="en-US" b="1"/>
            <a:t>Estimated Ownership Data:</a:t>
          </a:r>
          <a:r>
            <a:rPr lang="en-US"/>
            <a:t> Relying on midpoint conversions for owner ranges introduces uncertainty.</a:t>
          </a:r>
        </a:p>
      </dgm:t>
    </dgm:pt>
    <dgm:pt modelId="{1A059436-EAD4-4B06-A30B-BB48A137F52C}" type="parTrans" cxnId="{F20D2FD2-2828-460D-AABB-9A8E24F984A8}">
      <dgm:prSet/>
      <dgm:spPr/>
      <dgm:t>
        <a:bodyPr/>
        <a:lstStyle/>
        <a:p>
          <a:endParaRPr lang="en-US"/>
        </a:p>
      </dgm:t>
    </dgm:pt>
    <dgm:pt modelId="{78D17540-578E-4074-94A4-5B7D6C1C1C6A}" type="sibTrans" cxnId="{F20D2FD2-2828-460D-AABB-9A8E24F984A8}">
      <dgm:prSet/>
      <dgm:spPr/>
      <dgm:t>
        <a:bodyPr/>
        <a:lstStyle/>
        <a:p>
          <a:endParaRPr lang="en-US"/>
        </a:p>
      </dgm:t>
    </dgm:pt>
    <dgm:pt modelId="{B27723FC-6B6A-4823-B259-49CB85981EE9}">
      <dgm:prSet/>
      <dgm:spPr/>
      <dgm:t>
        <a:bodyPr/>
        <a:lstStyle/>
        <a:p>
          <a:r>
            <a:rPr lang="en-US" b="1"/>
            <a:t>Missing Data Bias:</a:t>
          </a:r>
          <a:r>
            <a:rPr lang="en-US"/>
            <a:t> Excluding games with incomplete metadata may skew results toward well-documented titles.</a:t>
          </a:r>
        </a:p>
      </dgm:t>
    </dgm:pt>
    <dgm:pt modelId="{3B869542-A4AE-47FE-91AF-1C665E49F7DB}" type="parTrans" cxnId="{DDD15D6E-B61B-4F4F-B240-90DC5EBBFF03}">
      <dgm:prSet/>
      <dgm:spPr/>
      <dgm:t>
        <a:bodyPr/>
        <a:lstStyle/>
        <a:p>
          <a:endParaRPr lang="en-US"/>
        </a:p>
      </dgm:t>
    </dgm:pt>
    <dgm:pt modelId="{7DBE0A70-44CF-4A70-B832-0BBC3137BCF2}" type="sibTrans" cxnId="{DDD15D6E-B61B-4F4F-B240-90DC5EBBFF03}">
      <dgm:prSet/>
      <dgm:spPr/>
      <dgm:t>
        <a:bodyPr/>
        <a:lstStyle/>
        <a:p>
          <a:endParaRPr lang="en-US"/>
        </a:p>
      </dgm:t>
    </dgm:pt>
    <dgm:pt modelId="{3EFABA62-31A8-48AD-B402-CE644FA123D5}">
      <dgm:prSet/>
      <dgm:spPr/>
      <dgm:t>
        <a:bodyPr/>
        <a:lstStyle/>
        <a:p>
          <a:r>
            <a:rPr lang="en-US" b="1"/>
            <a:t>No External Influences:</a:t>
          </a:r>
          <a:r>
            <a:rPr lang="en-US"/>
            <a:t> Marketing spend, review manipulation, and player engagement were outside scope but may impact game success.</a:t>
          </a:r>
        </a:p>
      </dgm:t>
    </dgm:pt>
    <dgm:pt modelId="{5DD2F506-B109-49A6-8BFF-07ECFAD38ACF}" type="parTrans" cxnId="{F15346DC-BE9A-4428-8B8A-FF26B044173A}">
      <dgm:prSet/>
      <dgm:spPr/>
      <dgm:t>
        <a:bodyPr/>
        <a:lstStyle/>
        <a:p>
          <a:endParaRPr lang="en-US"/>
        </a:p>
      </dgm:t>
    </dgm:pt>
    <dgm:pt modelId="{83C585C9-B770-4FBC-8E2B-A0CFACE3FCF1}" type="sibTrans" cxnId="{F15346DC-BE9A-4428-8B8A-FF26B044173A}">
      <dgm:prSet/>
      <dgm:spPr/>
      <dgm:t>
        <a:bodyPr/>
        <a:lstStyle/>
        <a:p>
          <a:endParaRPr lang="en-US"/>
        </a:p>
      </dgm:t>
    </dgm:pt>
    <dgm:pt modelId="{0CD37A1C-807A-4570-A0A9-20B839906B0B}">
      <dgm:prSet/>
      <dgm:spPr/>
      <dgm:t>
        <a:bodyPr/>
        <a:lstStyle/>
        <a:p>
          <a:r>
            <a:rPr lang="en-US"/>
            <a:t>While these limitations introduce some constraints, they do not diminish the overall value and applicability of the project’s findings for indie game developers.</a:t>
          </a:r>
        </a:p>
      </dgm:t>
    </dgm:pt>
    <dgm:pt modelId="{7BB8BCC6-F95B-434C-B6E8-C5DCB44555DF}" type="parTrans" cxnId="{828AE334-6DD8-4EBF-988D-9E023A53F8EA}">
      <dgm:prSet/>
      <dgm:spPr/>
      <dgm:t>
        <a:bodyPr/>
        <a:lstStyle/>
        <a:p>
          <a:endParaRPr lang="en-US"/>
        </a:p>
      </dgm:t>
    </dgm:pt>
    <dgm:pt modelId="{39D52A80-FAC7-48B4-AC40-0920C92FF89E}" type="sibTrans" cxnId="{828AE334-6DD8-4EBF-988D-9E023A53F8EA}">
      <dgm:prSet/>
      <dgm:spPr/>
      <dgm:t>
        <a:bodyPr/>
        <a:lstStyle/>
        <a:p>
          <a:endParaRPr lang="en-US"/>
        </a:p>
      </dgm:t>
    </dgm:pt>
    <dgm:pt modelId="{6A874014-234E-4A16-BF6F-577B33F3281C}" type="pres">
      <dgm:prSet presAssocID="{D68ED89C-035F-4BC1-A964-1D5507CAE8FF}" presName="diagram" presStyleCnt="0">
        <dgm:presLayoutVars>
          <dgm:dir/>
          <dgm:resizeHandles val="exact"/>
        </dgm:presLayoutVars>
      </dgm:prSet>
      <dgm:spPr/>
    </dgm:pt>
    <dgm:pt modelId="{8DB4B671-64AF-4594-B36C-A7546DB56A57}" type="pres">
      <dgm:prSet presAssocID="{D325EC1B-8A9E-4199-8B0E-B3932129AB9D}" presName="node" presStyleLbl="node1" presStyleIdx="0" presStyleCnt="3">
        <dgm:presLayoutVars>
          <dgm:bulletEnabled val="1"/>
        </dgm:presLayoutVars>
      </dgm:prSet>
      <dgm:spPr/>
    </dgm:pt>
    <dgm:pt modelId="{3105DE3C-1BD3-41C9-9052-0A2CF8D6FD48}" type="pres">
      <dgm:prSet presAssocID="{41ACD1AB-D713-49E3-8019-76CF8E6B5AB2}" presName="sibTrans" presStyleCnt="0"/>
      <dgm:spPr/>
    </dgm:pt>
    <dgm:pt modelId="{6FBDCFD2-D8D7-41BE-8792-717658013583}" type="pres">
      <dgm:prSet presAssocID="{E50F34EB-163A-4018-A4B3-FC82B602AB07}" presName="node" presStyleLbl="node1" presStyleIdx="1" presStyleCnt="3">
        <dgm:presLayoutVars>
          <dgm:bulletEnabled val="1"/>
        </dgm:presLayoutVars>
      </dgm:prSet>
      <dgm:spPr/>
    </dgm:pt>
    <dgm:pt modelId="{2886A00D-5280-492E-B42D-57E8C76DE1A4}" type="pres">
      <dgm:prSet presAssocID="{470808E3-9798-4C38-9058-BB6375C9760F}" presName="sibTrans" presStyleCnt="0"/>
      <dgm:spPr/>
    </dgm:pt>
    <dgm:pt modelId="{57687B64-9631-4804-B166-8B3D43B762B9}" type="pres">
      <dgm:prSet presAssocID="{0CD37A1C-807A-4570-A0A9-20B839906B0B}" presName="node" presStyleLbl="node1" presStyleIdx="2" presStyleCnt="3">
        <dgm:presLayoutVars>
          <dgm:bulletEnabled val="1"/>
        </dgm:presLayoutVars>
      </dgm:prSet>
      <dgm:spPr/>
    </dgm:pt>
  </dgm:ptLst>
  <dgm:cxnLst>
    <dgm:cxn modelId="{863E5403-9E99-4605-8E02-E7A486B957DE}" srcId="{D325EC1B-8A9E-4199-8B0E-B3932129AB9D}" destId="{1DDAFA73-CF7A-4128-9DE8-147BD2831310}" srcOrd="0" destOrd="0" parTransId="{E81B9E86-F311-4B39-A1D8-FB57C81A9607}" sibTransId="{370F859E-09DD-4258-96D5-927F78A49AC0}"/>
    <dgm:cxn modelId="{65DD961B-AC19-4D90-A126-6CA59D386387}" srcId="{D325EC1B-8A9E-4199-8B0E-B3932129AB9D}" destId="{0AADB18C-5CAC-44CD-8FF9-22444C259ED3}" srcOrd="1" destOrd="0" parTransId="{86FA06D7-DC87-4B93-88BE-F240A5A910D5}" sibTransId="{FF1237CC-7D7E-4433-8F19-3602973B5436}"/>
    <dgm:cxn modelId="{828AE334-6DD8-4EBF-988D-9E023A53F8EA}" srcId="{D68ED89C-035F-4BC1-A964-1D5507CAE8FF}" destId="{0CD37A1C-807A-4570-A0A9-20B839906B0B}" srcOrd="2" destOrd="0" parTransId="{7BB8BCC6-F95B-434C-B6E8-C5DCB44555DF}" sibTransId="{39D52A80-FAC7-48B4-AC40-0920C92FF89E}"/>
    <dgm:cxn modelId="{7003CC36-A579-4DF1-A488-F36932A8B1A9}" type="presOf" srcId="{D325EC1B-8A9E-4199-8B0E-B3932129AB9D}" destId="{8DB4B671-64AF-4594-B36C-A7546DB56A57}" srcOrd="0" destOrd="0" presId="urn:microsoft.com/office/officeart/2005/8/layout/default"/>
    <dgm:cxn modelId="{0386BF3A-33F2-4FE2-9DCB-3156A3707F6B}" type="presOf" srcId="{1DDAFA73-CF7A-4128-9DE8-147BD2831310}" destId="{8DB4B671-64AF-4594-B36C-A7546DB56A57}" srcOrd="0" destOrd="1" presId="urn:microsoft.com/office/officeart/2005/8/layout/default"/>
    <dgm:cxn modelId="{AAE8575C-3DBA-4794-B99A-5106FAAFF5F8}" type="presOf" srcId="{3EFABA62-31A8-48AD-B402-CE644FA123D5}" destId="{6FBDCFD2-D8D7-41BE-8792-717658013583}" srcOrd="0" destOrd="3" presId="urn:microsoft.com/office/officeart/2005/8/layout/default"/>
    <dgm:cxn modelId="{A3A5FD44-C221-4A4E-B8F2-32A7CE8EF985}" srcId="{D68ED89C-035F-4BC1-A964-1D5507CAE8FF}" destId="{E50F34EB-163A-4018-A4B3-FC82B602AB07}" srcOrd="1" destOrd="0" parTransId="{C4846077-A16B-48C6-91D7-C7B42B344C0D}" sibTransId="{470808E3-9798-4C38-9058-BB6375C9760F}"/>
    <dgm:cxn modelId="{DDD15D6E-B61B-4F4F-B240-90DC5EBBFF03}" srcId="{E50F34EB-163A-4018-A4B3-FC82B602AB07}" destId="{B27723FC-6B6A-4823-B259-49CB85981EE9}" srcOrd="1" destOrd="0" parTransId="{3B869542-A4AE-47FE-91AF-1C665E49F7DB}" sibTransId="{7DBE0A70-44CF-4A70-B832-0BBC3137BCF2}"/>
    <dgm:cxn modelId="{B675EF86-9E8B-41F5-8A40-FC747705BF53}" type="presOf" srcId="{0AADB18C-5CAC-44CD-8FF9-22444C259ED3}" destId="{8DB4B671-64AF-4594-B36C-A7546DB56A57}" srcOrd="0" destOrd="2" presId="urn:microsoft.com/office/officeart/2005/8/layout/default"/>
    <dgm:cxn modelId="{0A8EB8AB-4BAE-4F7A-8229-C682F02AB314}" type="presOf" srcId="{0CD37A1C-807A-4570-A0A9-20B839906B0B}" destId="{57687B64-9631-4804-B166-8B3D43B762B9}" srcOrd="0" destOrd="0" presId="urn:microsoft.com/office/officeart/2005/8/layout/default"/>
    <dgm:cxn modelId="{CA9A55AD-282E-4E38-A86A-91F88E8669CB}" type="presOf" srcId="{E50F34EB-163A-4018-A4B3-FC82B602AB07}" destId="{6FBDCFD2-D8D7-41BE-8792-717658013583}" srcOrd="0" destOrd="0" presId="urn:microsoft.com/office/officeart/2005/8/layout/default"/>
    <dgm:cxn modelId="{525CBABC-478F-4B02-BCD6-DF6F45EB5F2F}" srcId="{D68ED89C-035F-4BC1-A964-1D5507CAE8FF}" destId="{D325EC1B-8A9E-4199-8B0E-B3932129AB9D}" srcOrd="0" destOrd="0" parTransId="{5D81CA54-49D5-461F-8373-C79B8BAC1F96}" sibTransId="{41ACD1AB-D713-49E3-8019-76CF8E6B5AB2}"/>
    <dgm:cxn modelId="{BC75E0CE-19F4-46F4-94BC-31F9736AFA1D}" type="presOf" srcId="{4FFE1D64-5957-4C60-BC3C-D355D1A413E5}" destId="{8DB4B671-64AF-4594-B36C-A7546DB56A57}" srcOrd="0" destOrd="3" presId="urn:microsoft.com/office/officeart/2005/8/layout/default"/>
    <dgm:cxn modelId="{437D78CF-2456-45C2-A5DF-058DCA607C55}" type="presOf" srcId="{D68ED89C-035F-4BC1-A964-1D5507CAE8FF}" destId="{6A874014-234E-4A16-BF6F-577B33F3281C}" srcOrd="0" destOrd="0" presId="urn:microsoft.com/office/officeart/2005/8/layout/default"/>
    <dgm:cxn modelId="{F20D2FD2-2828-460D-AABB-9A8E24F984A8}" srcId="{E50F34EB-163A-4018-A4B3-FC82B602AB07}" destId="{67EE2717-C534-45A3-90DC-A9DCCB036242}" srcOrd="0" destOrd="0" parTransId="{1A059436-EAD4-4B06-A30B-BB48A137F52C}" sibTransId="{78D17540-578E-4074-94A4-5B7D6C1C1C6A}"/>
    <dgm:cxn modelId="{F15346DC-BE9A-4428-8B8A-FF26B044173A}" srcId="{E50F34EB-163A-4018-A4B3-FC82B602AB07}" destId="{3EFABA62-31A8-48AD-B402-CE644FA123D5}" srcOrd="2" destOrd="0" parTransId="{5DD2F506-B109-49A6-8BFF-07ECFAD38ACF}" sibTransId="{83C585C9-B770-4FBC-8E2B-A0CFACE3FCF1}"/>
    <dgm:cxn modelId="{CAE39FE1-E5E5-45B5-B953-7FD841F5E393}" type="presOf" srcId="{B27723FC-6B6A-4823-B259-49CB85981EE9}" destId="{6FBDCFD2-D8D7-41BE-8792-717658013583}" srcOrd="0" destOrd="2" presId="urn:microsoft.com/office/officeart/2005/8/layout/default"/>
    <dgm:cxn modelId="{C209A1EE-2476-4C8B-BD4C-1FB4FE03704F}" srcId="{D325EC1B-8A9E-4199-8B0E-B3932129AB9D}" destId="{4FFE1D64-5957-4C60-BC3C-D355D1A413E5}" srcOrd="2" destOrd="0" parTransId="{E6D423C8-9396-46F7-A597-BDF2AEC1E435}" sibTransId="{783C9950-9279-4419-9434-CB6D3BB16E89}"/>
    <dgm:cxn modelId="{1BAD25FF-E622-4AA5-9425-CA60BD6ADC26}" type="presOf" srcId="{67EE2717-C534-45A3-90DC-A9DCCB036242}" destId="{6FBDCFD2-D8D7-41BE-8792-717658013583}" srcOrd="0" destOrd="1" presId="urn:microsoft.com/office/officeart/2005/8/layout/default"/>
    <dgm:cxn modelId="{C57350AA-D3FB-4825-ABA4-D21FACAD8A00}" type="presParOf" srcId="{6A874014-234E-4A16-BF6F-577B33F3281C}" destId="{8DB4B671-64AF-4594-B36C-A7546DB56A57}" srcOrd="0" destOrd="0" presId="urn:microsoft.com/office/officeart/2005/8/layout/default"/>
    <dgm:cxn modelId="{698CDC59-9C6E-4B8F-BE4A-6DA342AD9F02}" type="presParOf" srcId="{6A874014-234E-4A16-BF6F-577B33F3281C}" destId="{3105DE3C-1BD3-41C9-9052-0A2CF8D6FD48}" srcOrd="1" destOrd="0" presId="urn:microsoft.com/office/officeart/2005/8/layout/default"/>
    <dgm:cxn modelId="{94129330-2B01-4D82-B01F-80B95685825E}" type="presParOf" srcId="{6A874014-234E-4A16-BF6F-577B33F3281C}" destId="{6FBDCFD2-D8D7-41BE-8792-717658013583}" srcOrd="2" destOrd="0" presId="urn:microsoft.com/office/officeart/2005/8/layout/default"/>
    <dgm:cxn modelId="{55C67B96-9ED5-4F93-AC66-CF577693C266}" type="presParOf" srcId="{6A874014-234E-4A16-BF6F-577B33F3281C}" destId="{2886A00D-5280-492E-B42D-57E8C76DE1A4}" srcOrd="3" destOrd="0" presId="urn:microsoft.com/office/officeart/2005/8/layout/default"/>
    <dgm:cxn modelId="{E2CAFB04-AF67-400E-8DC5-92C689EAC7DE}" type="presParOf" srcId="{6A874014-234E-4A16-BF6F-577B33F3281C}" destId="{57687B64-9631-4804-B166-8B3D43B762B9}" srcOrd="4"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2FD0D63-A386-448D-9B4D-7BA4FE081A4A}"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4FDD34C1-3760-403A-8D3F-5D5D83CE75C4}">
      <dgm:prSet/>
      <dgm:spPr/>
      <dgm:t>
        <a:bodyPr/>
        <a:lstStyle/>
        <a:p>
          <a:r>
            <a:rPr lang="en-US" b="1"/>
            <a:t>Key Takeaways</a:t>
          </a:r>
          <a:endParaRPr lang="en-US"/>
        </a:p>
      </dgm:t>
    </dgm:pt>
    <dgm:pt modelId="{2B445A3E-A85E-4A0E-878D-CE04F7CCB4DE}" type="parTrans" cxnId="{304724A2-0E07-432D-8B41-ED8269AAFFC5}">
      <dgm:prSet/>
      <dgm:spPr/>
      <dgm:t>
        <a:bodyPr/>
        <a:lstStyle/>
        <a:p>
          <a:endParaRPr lang="en-US"/>
        </a:p>
      </dgm:t>
    </dgm:pt>
    <dgm:pt modelId="{6B2074CB-2785-4964-B3B6-5B150B993A18}" type="sibTrans" cxnId="{304724A2-0E07-432D-8B41-ED8269AAFFC5}">
      <dgm:prSet/>
      <dgm:spPr/>
      <dgm:t>
        <a:bodyPr/>
        <a:lstStyle/>
        <a:p>
          <a:endParaRPr lang="en-US"/>
        </a:p>
      </dgm:t>
    </dgm:pt>
    <dgm:pt modelId="{2C9A6C99-4133-4BAF-BA4C-9F0CA6C37F5A}">
      <dgm:prSet/>
      <dgm:spPr/>
      <dgm:t>
        <a:bodyPr/>
        <a:lstStyle/>
        <a:p>
          <a:r>
            <a:rPr lang="en-US"/>
            <a:t>Launch price, release timing, and genre are the strongest drivers of success on Steam.</a:t>
          </a:r>
        </a:p>
      </dgm:t>
    </dgm:pt>
    <dgm:pt modelId="{43D337BE-1E41-4997-B992-B338A77ABCF6}" type="parTrans" cxnId="{5D861CF4-9BB4-49D0-B98B-3309C2F7C51F}">
      <dgm:prSet/>
      <dgm:spPr/>
      <dgm:t>
        <a:bodyPr/>
        <a:lstStyle/>
        <a:p>
          <a:endParaRPr lang="en-US"/>
        </a:p>
      </dgm:t>
    </dgm:pt>
    <dgm:pt modelId="{3D423D2E-AE8A-441D-9B6C-694EE10720F3}" type="sibTrans" cxnId="{5D861CF4-9BB4-49D0-B98B-3309C2F7C51F}">
      <dgm:prSet/>
      <dgm:spPr/>
      <dgm:t>
        <a:bodyPr/>
        <a:lstStyle/>
        <a:p>
          <a:endParaRPr lang="en-US"/>
        </a:p>
      </dgm:t>
    </dgm:pt>
    <dgm:pt modelId="{D609657E-6907-4EFB-8801-7E2ABF382CA9}">
      <dgm:prSet/>
      <dgm:spPr/>
      <dgm:t>
        <a:bodyPr/>
        <a:lstStyle/>
        <a:p>
          <a:r>
            <a:rPr lang="en-US"/>
            <a:t>Data-driven approaches outperform guesswork, giving indie developers a measurable competitive edge.</a:t>
          </a:r>
        </a:p>
      </dgm:t>
    </dgm:pt>
    <dgm:pt modelId="{CD8C1242-C4DB-4440-B77D-0FAA99A9B785}" type="parTrans" cxnId="{B9084556-B833-483C-B788-6588C1307113}">
      <dgm:prSet/>
      <dgm:spPr/>
      <dgm:t>
        <a:bodyPr/>
        <a:lstStyle/>
        <a:p>
          <a:endParaRPr lang="en-US"/>
        </a:p>
      </dgm:t>
    </dgm:pt>
    <dgm:pt modelId="{E4979120-B8D3-4828-91D2-D9B54B1A1C9B}" type="sibTrans" cxnId="{B9084556-B833-483C-B788-6588C1307113}">
      <dgm:prSet/>
      <dgm:spPr/>
      <dgm:t>
        <a:bodyPr/>
        <a:lstStyle/>
        <a:p>
          <a:endParaRPr lang="en-US"/>
        </a:p>
      </dgm:t>
    </dgm:pt>
    <dgm:pt modelId="{9052AC14-4208-4490-A91D-0A075F7F373A}">
      <dgm:prSet/>
      <dgm:spPr/>
      <dgm:t>
        <a:bodyPr/>
        <a:lstStyle/>
        <a:p>
          <a:r>
            <a:rPr lang="en-US"/>
            <a:t>Market segmentation via clustering allows for effective benchmarking against similar titles.</a:t>
          </a:r>
        </a:p>
      </dgm:t>
    </dgm:pt>
    <dgm:pt modelId="{7F9264B1-1D98-4CE6-8B88-71D7A4FA0E03}" type="parTrans" cxnId="{1389DE9B-6910-4002-82EB-E6FB848B7958}">
      <dgm:prSet/>
      <dgm:spPr/>
      <dgm:t>
        <a:bodyPr/>
        <a:lstStyle/>
        <a:p>
          <a:endParaRPr lang="en-US"/>
        </a:p>
      </dgm:t>
    </dgm:pt>
    <dgm:pt modelId="{ECCE36DA-3C67-41A3-9213-E002669A2C5D}" type="sibTrans" cxnId="{1389DE9B-6910-4002-82EB-E6FB848B7958}">
      <dgm:prSet/>
      <dgm:spPr/>
      <dgm:t>
        <a:bodyPr/>
        <a:lstStyle/>
        <a:p>
          <a:endParaRPr lang="en-US"/>
        </a:p>
      </dgm:t>
    </dgm:pt>
    <dgm:pt modelId="{4882EC08-C6E0-4D8A-9379-5C180108A608}">
      <dgm:prSet/>
      <dgm:spPr/>
      <dgm:t>
        <a:bodyPr/>
        <a:lstStyle/>
        <a:p>
          <a:r>
            <a:rPr lang="en-US" b="1"/>
            <a:t>Recommendations</a:t>
          </a:r>
          <a:endParaRPr lang="en-US"/>
        </a:p>
      </dgm:t>
    </dgm:pt>
    <dgm:pt modelId="{F816A046-ADA9-442E-A529-B2FEAADE9E1E}" type="parTrans" cxnId="{0243716F-5114-45D4-A38D-2BB7809CE523}">
      <dgm:prSet/>
      <dgm:spPr/>
      <dgm:t>
        <a:bodyPr/>
        <a:lstStyle/>
        <a:p>
          <a:endParaRPr lang="en-US"/>
        </a:p>
      </dgm:t>
    </dgm:pt>
    <dgm:pt modelId="{A6914B9D-F0FF-41B4-A0E1-940978392964}" type="sibTrans" cxnId="{0243716F-5114-45D4-A38D-2BB7809CE523}">
      <dgm:prSet/>
      <dgm:spPr/>
      <dgm:t>
        <a:bodyPr/>
        <a:lstStyle/>
        <a:p>
          <a:endParaRPr lang="en-US"/>
        </a:p>
      </dgm:t>
    </dgm:pt>
    <dgm:pt modelId="{D3007229-1428-497B-9DC4-97B8FB4D2C30}">
      <dgm:prSet/>
      <dgm:spPr/>
      <dgm:t>
        <a:bodyPr/>
        <a:lstStyle/>
        <a:p>
          <a:r>
            <a:rPr lang="en-US" b="1"/>
            <a:t>Price:</a:t>
          </a:r>
          <a:r>
            <a:rPr lang="en-US"/>
            <a:t> Launch between </a:t>
          </a:r>
          <a:r>
            <a:rPr lang="en-US" b="1"/>
            <a:t>$10–$15</a:t>
          </a:r>
          <a:r>
            <a:rPr lang="en-US"/>
            <a:t> to maximize ownership while retaining perceived value.</a:t>
          </a:r>
        </a:p>
      </dgm:t>
    </dgm:pt>
    <dgm:pt modelId="{754A8989-1943-431C-A756-574B75E786EC}" type="parTrans" cxnId="{C271F53E-0EF4-4640-A65E-8B1F934087FB}">
      <dgm:prSet/>
      <dgm:spPr/>
      <dgm:t>
        <a:bodyPr/>
        <a:lstStyle/>
        <a:p>
          <a:endParaRPr lang="en-US"/>
        </a:p>
      </dgm:t>
    </dgm:pt>
    <dgm:pt modelId="{14CDED46-EA3B-4976-90FC-A66E80683D1C}" type="sibTrans" cxnId="{C271F53E-0EF4-4640-A65E-8B1F934087FB}">
      <dgm:prSet/>
      <dgm:spPr/>
      <dgm:t>
        <a:bodyPr/>
        <a:lstStyle/>
        <a:p>
          <a:endParaRPr lang="en-US"/>
        </a:p>
      </dgm:t>
    </dgm:pt>
    <dgm:pt modelId="{24D98082-D446-4E38-9D4B-0954EF4C05BE}">
      <dgm:prSet/>
      <dgm:spPr/>
      <dgm:t>
        <a:bodyPr/>
        <a:lstStyle/>
        <a:p>
          <a:r>
            <a:rPr lang="en-US" b="1"/>
            <a:t>Timing:</a:t>
          </a:r>
          <a:r>
            <a:rPr lang="en-US"/>
            <a:t> Align releases with major Steam sales to increase visibility and sales momentum.</a:t>
          </a:r>
        </a:p>
      </dgm:t>
    </dgm:pt>
    <dgm:pt modelId="{CFA9CD99-A07E-4CFB-B87F-FF011DB3C28C}" type="parTrans" cxnId="{3CB226DB-FB63-4A23-BC88-D58D09CA063F}">
      <dgm:prSet/>
      <dgm:spPr/>
      <dgm:t>
        <a:bodyPr/>
        <a:lstStyle/>
        <a:p>
          <a:endParaRPr lang="en-US"/>
        </a:p>
      </dgm:t>
    </dgm:pt>
    <dgm:pt modelId="{B6523BE9-CAA7-45E9-9D3E-518E1A6DBDE1}" type="sibTrans" cxnId="{3CB226DB-FB63-4A23-BC88-D58D09CA063F}">
      <dgm:prSet/>
      <dgm:spPr/>
      <dgm:t>
        <a:bodyPr/>
        <a:lstStyle/>
        <a:p>
          <a:endParaRPr lang="en-US"/>
        </a:p>
      </dgm:t>
    </dgm:pt>
    <dgm:pt modelId="{99F45993-AF0D-4F45-ABBB-C23942C1B28E}">
      <dgm:prSet/>
      <dgm:spPr/>
      <dgm:t>
        <a:bodyPr/>
        <a:lstStyle/>
        <a:p>
          <a:r>
            <a:rPr lang="en-US" b="1"/>
            <a:t>Benchmarking:</a:t>
          </a:r>
          <a:r>
            <a:rPr lang="en-US"/>
            <a:t> Use cluster insights to position games strategically within the market.</a:t>
          </a:r>
        </a:p>
      </dgm:t>
    </dgm:pt>
    <dgm:pt modelId="{C277B986-430B-4327-BAC9-580325C15145}" type="parTrans" cxnId="{FCAE7095-8522-455F-96BC-76B3D50B69D8}">
      <dgm:prSet/>
      <dgm:spPr/>
      <dgm:t>
        <a:bodyPr/>
        <a:lstStyle/>
        <a:p>
          <a:endParaRPr lang="en-US"/>
        </a:p>
      </dgm:t>
    </dgm:pt>
    <dgm:pt modelId="{23FC1296-D283-46D8-92D7-344A6BE094EF}" type="sibTrans" cxnId="{FCAE7095-8522-455F-96BC-76B3D50B69D8}">
      <dgm:prSet/>
      <dgm:spPr/>
      <dgm:t>
        <a:bodyPr/>
        <a:lstStyle/>
        <a:p>
          <a:endParaRPr lang="en-US"/>
        </a:p>
      </dgm:t>
    </dgm:pt>
    <dgm:pt modelId="{1939B861-71E4-42F0-AA48-656F3DFD1AE1}">
      <dgm:prSet/>
      <dgm:spPr/>
      <dgm:t>
        <a:bodyPr/>
        <a:lstStyle/>
        <a:p>
          <a:r>
            <a:rPr lang="en-US"/>
            <a:t>Applying these recommendations can help indie developers improve launch outcomes, reduce risk, and better compete in a crowded marketplace.</a:t>
          </a:r>
        </a:p>
      </dgm:t>
    </dgm:pt>
    <dgm:pt modelId="{11DA5B36-2223-469D-9C30-8565A9590245}" type="parTrans" cxnId="{0561ADE4-D2FA-4144-B3C1-F8860A33D4C1}">
      <dgm:prSet/>
      <dgm:spPr/>
      <dgm:t>
        <a:bodyPr/>
        <a:lstStyle/>
        <a:p>
          <a:endParaRPr lang="en-US"/>
        </a:p>
      </dgm:t>
    </dgm:pt>
    <dgm:pt modelId="{A6A2A1A2-5EDA-43BA-9C14-6EF253DEDF36}" type="sibTrans" cxnId="{0561ADE4-D2FA-4144-B3C1-F8860A33D4C1}">
      <dgm:prSet/>
      <dgm:spPr/>
      <dgm:t>
        <a:bodyPr/>
        <a:lstStyle/>
        <a:p>
          <a:endParaRPr lang="en-US"/>
        </a:p>
      </dgm:t>
    </dgm:pt>
    <dgm:pt modelId="{0E0B068B-C7E5-47D4-B8B8-DD3567C9D3EE}" type="pres">
      <dgm:prSet presAssocID="{12FD0D63-A386-448D-9B4D-7BA4FE081A4A}" presName="linear" presStyleCnt="0">
        <dgm:presLayoutVars>
          <dgm:animLvl val="lvl"/>
          <dgm:resizeHandles val="exact"/>
        </dgm:presLayoutVars>
      </dgm:prSet>
      <dgm:spPr/>
    </dgm:pt>
    <dgm:pt modelId="{820BC458-972A-4567-8444-496D4F558BC0}" type="pres">
      <dgm:prSet presAssocID="{4FDD34C1-3760-403A-8D3F-5D5D83CE75C4}" presName="parentText" presStyleLbl="node1" presStyleIdx="0" presStyleCnt="3">
        <dgm:presLayoutVars>
          <dgm:chMax val="0"/>
          <dgm:bulletEnabled val="1"/>
        </dgm:presLayoutVars>
      </dgm:prSet>
      <dgm:spPr/>
    </dgm:pt>
    <dgm:pt modelId="{03D2478B-4BDF-473E-9D05-76CF3D98164E}" type="pres">
      <dgm:prSet presAssocID="{4FDD34C1-3760-403A-8D3F-5D5D83CE75C4}" presName="childText" presStyleLbl="revTx" presStyleIdx="0" presStyleCnt="2">
        <dgm:presLayoutVars>
          <dgm:bulletEnabled val="1"/>
        </dgm:presLayoutVars>
      </dgm:prSet>
      <dgm:spPr/>
    </dgm:pt>
    <dgm:pt modelId="{D3D2552B-A25E-4609-84F9-F4D89A48544C}" type="pres">
      <dgm:prSet presAssocID="{4882EC08-C6E0-4D8A-9379-5C180108A608}" presName="parentText" presStyleLbl="node1" presStyleIdx="1" presStyleCnt="3">
        <dgm:presLayoutVars>
          <dgm:chMax val="0"/>
          <dgm:bulletEnabled val="1"/>
        </dgm:presLayoutVars>
      </dgm:prSet>
      <dgm:spPr/>
    </dgm:pt>
    <dgm:pt modelId="{589A3E46-7232-480C-B983-0394D9181D3B}" type="pres">
      <dgm:prSet presAssocID="{4882EC08-C6E0-4D8A-9379-5C180108A608}" presName="childText" presStyleLbl="revTx" presStyleIdx="1" presStyleCnt="2">
        <dgm:presLayoutVars>
          <dgm:bulletEnabled val="1"/>
        </dgm:presLayoutVars>
      </dgm:prSet>
      <dgm:spPr/>
    </dgm:pt>
    <dgm:pt modelId="{F95A9361-D4D4-4427-B91D-39005D4603EA}" type="pres">
      <dgm:prSet presAssocID="{1939B861-71E4-42F0-AA48-656F3DFD1AE1}" presName="parentText" presStyleLbl="node1" presStyleIdx="2" presStyleCnt="3">
        <dgm:presLayoutVars>
          <dgm:chMax val="0"/>
          <dgm:bulletEnabled val="1"/>
        </dgm:presLayoutVars>
      </dgm:prSet>
      <dgm:spPr/>
    </dgm:pt>
  </dgm:ptLst>
  <dgm:cxnLst>
    <dgm:cxn modelId="{33896E29-2CE8-4042-B83F-E7A415964AEC}" type="presOf" srcId="{24D98082-D446-4E38-9D4B-0954EF4C05BE}" destId="{589A3E46-7232-480C-B983-0394D9181D3B}" srcOrd="0" destOrd="1" presId="urn:microsoft.com/office/officeart/2005/8/layout/vList2"/>
    <dgm:cxn modelId="{C271F53E-0EF4-4640-A65E-8B1F934087FB}" srcId="{4882EC08-C6E0-4D8A-9379-5C180108A608}" destId="{D3007229-1428-497B-9DC4-97B8FB4D2C30}" srcOrd="0" destOrd="0" parTransId="{754A8989-1943-431C-A756-574B75E786EC}" sibTransId="{14CDED46-EA3B-4976-90FC-A66E80683D1C}"/>
    <dgm:cxn modelId="{C0989A5F-DFBF-4F12-BA07-E2AF13AD83E7}" type="presOf" srcId="{D3007229-1428-497B-9DC4-97B8FB4D2C30}" destId="{589A3E46-7232-480C-B983-0394D9181D3B}" srcOrd="0" destOrd="0" presId="urn:microsoft.com/office/officeart/2005/8/layout/vList2"/>
    <dgm:cxn modelId="{0243716F-5114-45D4-A38D-2BB7809CE523}" srcId="{12FD0D63-A386-448D-9B4D-7BA4FE081A4A}" destId="{4882EC08-C6E0-4D8A-9379-5C180108A608}" srcOrd="1" destOrd="0" parTransId="{F816A046-ADA9-442E-A529-B2FEAADE9E1E}" sibTransId="{A6914B9D-F0FF-41B4-A0E1-940978392964}"/>
    <dgm:cxn modelId="{7A35B970-6BFE-4F5C-954E-B502D57D0272}" type="presOf" srcId="{2C9A6C99-4133-4BAF-BA4C-9F0CA6C37F5A}" destId="{03D2478B-4BDF-473E-9D05-76CF3D98164E}" srcOrd="0" destOrd="0" presId="urn:microsoft.com/office/officeart/2005/8/layout/vList2"/>
    <dgm:cxn modelId="{B9084556-B833-483C-B788-6588C1307113}" srcId="{4FDD34C1-3760-403A-8D3F-5D5D83CE75C4}" destId="{D609657E-6907-4EFB-8801-7E2ABF382CA9}" srcOrd="1" destOrd="0" parTransId="{CD8C1242-C4DB-4440-B77D-0FAA99A9B785}" sibTransId="{E4979120-B8D3-4828-91D2-D9B54B1A1C9B}"/>
    <dgm:cxn modelId="{6C49DB58-3B43-46B4-BE58-38547FF3CEDB}" type="presOf" srcId="{1939B861-71E4-42F0-AA48-656F3DFD1AE1}" destId="{F95A9361-D4D4-4427-B91D-39005D4603EA}" srcOrd="0" destOrd="0" presId="urn:microsoft.com/office/officeart/2005/8/layout/vList2"/>
    <dgm:cxn modelId="{C19FBA7F-DB9D-4271-95EA-660EA61F39C2}" type="presOf" srcId="{4882EC08-C6E0-4D8A-9379-5C180108A608}" destId="{D3D2552B-A25E-4609-84F9-F4D89A48544C}" srcOrd="0" destOrd="0" presId="urn:microsoft.com/office/officeart/2005/8/layout/vList2"/>
    <dgm:cxn modelId="{2B13138B-4A25-4DC9-A9FB-4633BE8EA5A6}" type="presOf" srcId="{12FD0D63-A386-448D-9B4D-7BA4FE081A4A}" destId="{0E0B068B-C7E5-47D4-B8B8-DD3567C9D3EE}" srcOrd="0" destOrd="0" presId="urn:microsoft.com/office/officeart/2005/8/layout/vList2"/>
    <dgm:cxn modelId="{D869E88B-B025-470C-B268-821D1DCDF4B6}" type="presOf" srcId="{9052AC14-4208-4490-A91D-0A075F7F373A}" destId="{03D2478B-4BDF-473E-9D05-76CF3D98164E}" srcOrd="0" destOrd="2" presId="urn:microsoft.com/office/officeart/2005/8/layout/vList2"/>
    <dgm:cxn modelId="{FCAE7095-8522-455F-96BC-76B3D50B69D8}" srcId="{4882EC08-C6E0-4D8A-9379-5C180108A608}" destId="{99F45993-AF0D-4F45-ABBB-C23942C1B28E}" srcOrd="2" destOrd="0" parTransId="{C277B986-430B-4327-BAC9-580325C15145}" sibTransId="{23FC1296-D283-46D8-92D7-344A6BE094EF}"/>
    <dgm:cxn modelId="{1389DE9B-6910-4002-82EB-E6FB848B7958}" srcId="{4FDD34C1-3760-403A-8D3F-5D5D83CE75C4}" destId="{9052AC14-4208-4490-A91D-0A075F7F373A}" srcOrd="2" destOrd="0" parTransId="{7F9264B1-1D98-4CE6-8B88-71D7A4FA0E03}" sibTransId="{ECCE36DA-3C67-41A3-9213-E002669A2C5D}"/>
    <dgm:cxn modelId="{06D32E9E-EC2F-4B0C-9726-B3875ECE0F36}" type="presOf" srcId="{D609657E-6907-4EFB-8801-7E2ABF382CA9}" destId="{03D2478B-4BDF-473E-9D05-76CF3D98164E}" srcOrd="0" destOrd="1" presId="urn:microsoft.com/office/officeart/2005/8/layout/vList2"/>
    <dgm:cxn modelId="{304724A2-0E07-432D-8B41-ED8269AAFFC5}" srcId="{12FD0D63-A386-448D-9B4D-7BA4FE081A4A}" destId="{4FDD34C1-3760-403A-8D3F-5D5D83CE75C4}" srcOrd="0" destOrd="0" parTransId="{2B445A3E-A85E-4A0E-878D-CE04F7CCB4DE}" sibTransId="{6B2074CB-2785-4964-B3B6-5B150B993A18}"/>
    <dgm:cxn modelId="{89EB9DBE-1005-4A84-A2E9-A3244C025977}" type="presOf" srcId="{99F45993-AF0D-4F45-ABBB-C23942C1B28E}" destId="{589A3E46-7232-480C-B983-0394D9181D3B}" srcOrd="0" destOrd="2" presId="urn:microsoft.com/office/officeart/2005/8/layout/vList2"/>
    <dgm:cxn modelId="{3CB226DB-FB63-4A23-BC88-D58D09CA063F}" srcId="{4882EC08-C6E0-4D8A-9379-5C180108A608}" destId="{24D98082-D446-4E38-9D4B-0954EF4C05BE}" srcOrd="1" destOrd="0" parTransId="{CFA9CD99-A07E-4CFB-B87F-FF011DB3C28C}" sibTransId="{B6523BE9-CAA7-45E9-9D3E-518E1A6DBDE1}"/>
    <dgm:cxn modelId="{0561ADE4-D2FA-4144-B3C1-F8860A33D4C1}" srcId="{12FD0D63-A386-448D-9B4D-7BA4FE081A4A}" destId="{1939B861-71E4-42F0-AA48-656F3DFD1AE1}" srcOrd="2" destOrd="0" parTransId="{11DA5B36-2223-469D-9C30-8565A9590245}" sibTransId="{A6A2A1A2-5EDA-43BA-9C14-6EF253DEDF36}"/>
    <dgm:cxn modelId="{E8FB4DED-BE5F-41E0-91BC-27F2906CB9E6}" type="presOf" srcId="{4FDD34C1-3760-403A-8D3F-5D5D83CE75C4}" destId="{820BC458-972A-4567-8444-496D4F558BC0}" srcOrd="0" destOrd="0" presId="urn:microsoft.com/office/officeart/2005/8/layout/vList2"/>
    <dgm:cxn modelId="{5D861CF4-9BB4-49D0-B98B-3309C2F7C51F}" srcId="{4FDD34C1-3760-403A-8D3F-5D5D83CE75C4}" destId="{2C9A6C99-4133-4BAF-BA4C-9F0CA6C37F5A}" srcOrd="0" destOrd="0" parTransId="{43D337BE-1E41-4997-B992-B338A77ABCF6}" sibTransId="{3D423D2E-AE8A-441D-9B6C-694EE10720F3}"/>
    <dgm:cxn modelId="{E17CFCCC-2D0E-42FF-89A3-DB4F61C28C41}" type="presParOf" srcId="{0E0B068B-C7E5-47D4-B8B8-DD3567C9D3EE}" destId="{820BC458-972A-4567-8444-496D4F558BC0}" srcOrd="0" destOrd="0" presId="urn:microsoft.com/office/officeart/2005/8/layout/vList2"/>
    <dgm:cxn modelId="{2CEEA53A-AEDA-4B8A-918A-B940D3652B6E}" type="presParOf" srcId="{0E0B068B-C7E5-47D4-B8B8-DD3567C9D3EE}" destId="{03D2478B-4BDF-473E-9D05-76CF3D98164E}" srcOrd="1" destOrd="0" presId="urn:microsoft.com/office/officeart/2005/8/layout/vList2"/>
    <dgm:cxn modelId="{62863D5D-0852-4C34-803E-C888B1353D1E}" type="presParOf" srcId="{0E0B068B-C7E5-47D4-B8B8-DD3567C9D3EE}" destId="{D3D2552B-A25E-4609-84F9-F4D89A48544C}" srcOrd="2" destOrd="0" presId="urn:microsoft.com/office/officeart/2005/8/layout/vList2"/>
    <dgm:cxn modelId="{3FF3CEF3-5642-44FB-8137-76F3838E17FD}" type="presParOf" srcId="{0E0B068B-C7E5-47D4-B8B8-DD3567C9D3EE}" destId="{589A3E46-7232-480C-B983-0394D9181D3B}" srcOrd="3" destOrd="0" presId="urn:microsoft.com/office/officeart/2005/8/layout/vList2"/>
    <dgm:cxn modelId="{B409E5AE-B7AC-4F48-B99A-BAA266BEA1BC}" type="presParOf" srcId="{0E0B068B-C7E5-47D4-B8B8-DD3567C9D3EE}" destId="{F95A9361-D4D4-4427-B91D-39005D4603EA}" srcOrd="4"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4CA171-1485-4F3D-9E44-C4AE0F9BA287}">
      <dsp:nvSpPr>
        <dsp:cNvPr id="0" name=""/>
        <dsp:cNvSpPr/>
      </dsp:nvSpPr>
      <dsp:spPr>
        <a:xfrm>
          <a:off x="0" y="255519"/>
          <a:ext cx="10515600" cy="176715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816127" tIns="354076" rIns="816127" bIns="120904" numCol="1" spcCol="1270" anchor="t" anchorCtr="0">
          <a:noAutofit/>
        </a:bodyPr>
        <a:lstStyle/>
        <a:p>
          <a:pPr marL="171450" lvl="1" indent="-171450" algn="l" defTabSz="755650">
            <a:lnSpc>
              <a:spcPct val="90000"/>
            </a:lnSpc>
            <a:spcBef>
              <a:spcPct val="0"/>
            </a:spcBef>
            <a:spcAft>
              <a:spcPct val="15000"/>
            </a:spcAft>
            <a:buChar char="•"/>
          </a:pPr>
          <a:r>
            <a:rPr lang="en-US" sz="1700" b="1" kern="1200"/>
            <a:t>Comprehensive Coverage:</a:t>
          </a:r>
          <a:r>
            <a:rPr lang="en-US" sz="1700" kern="1200"/>
            <a:t> Thousands of Steam PC games with rich metadata, including price, genre, release date, and estimated ownership.</a:t>
          </a:r>
        </a:p>
        <a:p>
          <a:pPr marL="171450" lvl="1" indent="-171450" algn="l" defTabSz="755650">
            <a:lnSpc>
              <a:spcPct val="90000"/>
            </a:lnSpc>
            <a:spcBef>
              <a:spcPct val="0"/>
            </a:spcBef>
            <a:spcAft>
              <a:spcPct val="15000"/>
            </a:spcAft>
            <a:buChar char="•"/>
          </a:pPr>
          <a:r>
            <a:rPr lang="en-US" sz="1700" b="1" kern="1200"/>
            <a:t>Relevant to Research:</a:t>
          </a:r>
          <a:r>
            <a:rPr lang="en-US" sz="1700" kern="1200"/>
            <a:t> Directly contains the features needed to address the research question.</a:t>
          </a:r>
        </a:p>
        <a:p>
          <a:pPr marL="171450" lvl="1" indent="-171450" algn="l" defTabSz="755650">
            <a:lnSpc>
              <a:spcPct val="90000"/>
            </a:lnSpc>
            <a:spcBef>
              <a:spcPct val="0"/>
            </a:spcBef>
            <a:spcAft>
              <a:spcPct val="15000"/>
            </a:spcAft>
            <a:buChar char="•"/>
          </a:pPr>
          <a:r>
            <a:rPr lang="en-US" sz="1700" b="1" kern="1200"/>
            <a:t>Public &amp; Legal to Use:</a:t>
          </a:r>
          <a:r>
            <a:rPr lang="en-US" sz="1700" kern="1200"/>
            <a:t> Freely available on Kaggle with no personal or sensitive data.</a:t>
          </a:r>
        </a:p>
      </dsp:txBody>
      <dsp:txXfrm>
        <a:off x="0" y="255519"/>
        <a:ext cx="10515600" cy="1767150"/>
      </dsp:txXfrm>
    </dsp:sp>
    <dsp:sp modelId="{5ED0737D-4232-410C-8AE7-D4D7BB40C1E7}">
      <dsp:nvSpPr>
        <dsp:cNvPr id="0" name=""/>
        <dsp:cNvSpPr/>
      </dsp:nvSpPr>
      <dsp:spPr>
        <a:xfrm>
          <a:off x="525780" y="4598"/>
          <a:ext cx="7360920" cy="50184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755650">
            <a:lnSpc>
              <a:spcPct val="90000"/>
            </a:lnSpc>
            <a:spcBef>
              <a:spcPct val="0"/>
            </a:spcBef>
            <a:spcAft>
              <a:spcPct val="35000"/>
            </a:spcAft>
            <a:buNone/>
          </a:pPr>
          <a:r>
            <a:rPr lang="en-US" sz="1700" b="1" kern="1200"/>
            <a:t>Advantages</a:t>
          </a:r>
          <a:endParaRPr lang="en-US" sz="1700" kern="1200"/>
        </a:p>
      </dsp:txBody>
      <dsp:txXfrm>
        <a:off x="550278" y="29096"/>
        <a:ext cx="7311924" cy="452844"/>
      </dsp:txXfrm>
    </dsp:sp>
    <dsp:sp modelId="{003C4770-4BD7-4BDE-80B4-D437C1D02816}">
      <dsp:nvSpPr>
        <dsp:cNvPr id="0" name=""/>
        <dsp:cNvSpPr/>
      </dsp:nvSpPr>
      <dsp:spPr>
        <a:xfrm>
          <a:off x="0" y="2365389"/>
          <a:ext cx="10515600" cy="198135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816127" tIns="354076" rIns="816127" bIns="120904" numCol="1" spcCol="1270" anchor="t" anchorCtr="0">
          <a:noAutofit/>
        </a:bodyPr>
        <a:lstStyle/>
        <a:p>
          <a:pPr marL="171450" lvl="1" indent="-171450" algn="l" defTabSz="755650">
            <a:lnSpc>
              <a:spcPct val="90000"/>
            </a:lnSpc>
            <a:spcBef>
              <a:spcPct val="0"/>
            </a:spcBef>
            <a:spcAft>
              <a:spcPct val="15000"/>
            </a:spcAft>
            <a:buChar char="•"/>
          </a:pPr>
          <a:r>
            <a:rPr lang="en-US" sz="1700" b="1" kern="1200"/>
            <a:t>Estimated Ownership:</a:t>
          </a:r>
          <a:r>
            <a:rPr lang="en-US" sz="1700" kern="1200"/>
            <a:t> Owner counts are reported as ranges (e.g., “20,000–50,000”), requiring conversion to numeric midpoints and introducing uncertainty.</a:t>
          </a:r>
        </a:p>
        <a:p>
          <a:pPr marL="171450" lvl="1" indent="-171450" algn="l" defTabSz="755650">
            <a:lnSpc>
              <a:spcPct val="90000"/>
            </a:lnSpc>
            <a:spcBef>
              <a:spcPct val="0"/>
            </a:spcBef>
            <a:spcAft>
              <a:spcPct val="15000"/>
            </a:spcAft>
            <a:buChar char="•"/>
          </a:pPr>
          <a:r>
            <a:rPr lang="en-US" sz="1700" b="1" kern="1200"/>
            <a:t>Missing Data Bias:</a:t>
          </a:r>
          <a:r>
            <a:rPr lang="en-US" sz="1700" kern="1200"/>
            <a:t> Many games with incomplete metadata were excluded, which may bias the sample toward better-documented titles.</a:t>
          </a:r>
        </a:p>
        <a:p>
          <a:pPr marL="171450" lvl="1" indent="-171450" algn="l" defTabSz="755650">
            <a:lnSpc>
              <a:spcPct val="90000"/>
            </a:lnSpc>
            <a:spcBef>
              <a:spcPct val="0"/>
            </a:spcBef>
            <a:spcAft>
              <a:spcPct val="15000"/>
            </a:spcAft>
            <a:buChar char="•"/>
          </a:pPr>
          <a:r>
            <a:rPr lang="en-US" sz="1700" b="1" kern="1200"/>
            <a:t>No External Factors:</a:t>
          </a:r>
          <a:r>
            <a:rPr lang="en-US" sz="1700" kern="1200"/>
            <a:t> Lacks marketing spend, real-time sales, or review manipulation data, which also affect game success.</a:t>
          </a:r>
        </a:p>
      </dsp:txBody>
      <dsp:txXfrm>
        <a:off x="0" y="2365389"/>
        <a:ext cx="10515600" cy="1981350"/>
      </dsp:txXfrm>
    </dsp:sp>
    <dsp:sp modelId="{B20C2D36-4A01-4D69-9454-E8551B1BCC27}">
      <dsp:nvSpPr>
        <dsp:cNvPr id="0" name=""/>
        <dsp:cNvSpPr/>
      </dsp:nvSpPr>
      <dsp:spPr>
        <a:xfrm>
          <a:off x="525780" y="2114469"/>
          <a:ext cx="7360920" cy="501840"/>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278225" tIns="0" rIns="278225" bIns="0" numCol="1" spcCol="1270" anchor="ctr" anchorCtr="0">
          <a:noAutofit/>
        </a:bodyPr>
        <a:lstStyle/>
        <a:p>
          <a:pPr marL="0" lvl="0" indent="0" algn="l" defTabSz="755650">
            <a:lnSpc>
              <a:spcPct val="90000"/>
            </a:lnSpc>
            <a:spcBef>
              <a:spcPct val="0"/>
            </a:spcBef>
            <a:spcAft>
              <a:spcPct val="35000"/>
            </a:spcAft>
            <a:buNone/>
          </a:pPr>
          <a:r>
            <a:rPr lang="en-US" sz="1700" b="1" kern="1200"/>
            <a:t>Limitations</a:t>
          </a:r>
          <a:endParaRPr lang="en-US" sz="1700" kern="1200"/>
        </a:p>
      </dsp:txBody>
      <dsp:txXfrm>
        <a:off x="550278" y="2138967"/>
        <a:ext cx="7311924" cy="4528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D7E07B-BF42-4F13-9486-DA0FDF2FC937}">
      <dsp:nvSpPr>
        <dsp:cNvPr id="0" name=""/>
        <dsp:cNvSpPr/>
      </dsp:nvSpPr>
      <dsp:spPr>
        <a:xfrm>
          <a:off x="5257800" y="1852864"/>
          <a:ext cx="3719932" cy="645608"/>
        </a:xfrm>
        <a:custGeom>
          <a:avLst/>
          <a:gdLst/>
          <a:ahLst/>
          <a:cxnLst/>
          <a:rect l="0" t="0" r="0" b="0"/>
          <a:pathLst>
            <a:path>
              <a:moveTo>
                <a:pt x="0" y="0"/>
              </a:moveTo>
              <a:lnTo>
                <a:pt x="0" y="322804"/>
              </a:lnTo>
              <a:lnTo>
                <a:pt x="3719932" y="322804"/>
              </a:lnTo>
              <a:lnTo>
                <a:pt x="3719932" y="64560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F3BAA6D-394A-4CF6-82FB-35FCB756B5E6}">
      <dsp:nvSpPr>
        <dsp:cNvPr id="0" name=""/>
        <dsp:cNvSpPr/>
      </dsp:nvSpPr>
      <dsp:spPr>
        <a:xfrm>
          <a:off x="5212080" y="1852864"/>
          <a:ext cx="91440" cy="645608"/>
        </a:xfrm>
        <a:custGeom>
          <a:avLst/>
          <a:gdLst/>
          <a:ahLst/>
          <a:cxnLst/>
          <a:rect l="0" t="0" r="0" b="0"/>
          <a:pathLst>
            <a:path>
              <a:moveTo>
                <a:pt x="45720" y="0"/>
              </a:moveTo>
              <a:lnTo>
                <a:pt x="45720" y="64560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753994B-E6B0-476F-BFDA-23BC6EEDE5AE}">
      <dsp:nvSpPr>
        <dsp:cNvPr id="0" name=""/>
        <dsp:cNvSpPr/>
      </dsp:nvSpPr>
      <dsp:spPr>
        <a:xfrm>
          <a:off x="1537867" y="1852864"/>
          <a:ext cx="3719932" cy="645608"/>
        </a:xfrm>
        <a:custGeom>
          <a:avLst/>
          <a:gdLst/>
          <a:ahLst/>
          <a:cxnLst/>
          <a:rect l="0" t="0" r="0" b="0"/>
          <a:pathLst>
            <a:path>
              <a:moveTo>
                <a:pt x="3719932" y="0"/>
              </a:moveTo>
              <a:lnTo>
                <a:pt x="3719932" y="322804"/>
              </a:lnTo>
              <a:lnTo>
                <a:pt x="0" y="322804"/>
              </a:lnTo>
              <a:lnTo>
                <a:pt x="0" y="64560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65FB52-579E-43A0-89E2-98773CCAD47B}">
      <dsp:nvSpPr>
        <dsp:cNvPr id="0" name=""/>
        <dsp:cNvSpPr/>
      </dsp:nvSpPr>
      <dsp:spPr>
        <a:xfrm>
          <a:off x="706" y="315702"/>
          <a:ext cx="3074323" cy="153716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t>The findings from both regression and clustering analyses translate directly into actionable strategies for indie game developers on Steam.</a:t>
          </a:r>
        </a:p>
      </dsp:txBody>
      <dsp:txXfrm>
        <a:off x="706" y="315702"/>
        <a:ext cx="3074323" cy="1537161"/>
      </dsp:txXfrm>
    </dsp:sp>
    <dsp:sp modelId="{DF384570-EAEE-44AC-88C7-7FD60BAE2A62}">
      <dsp:nvSpPr>
        <dsp:cNvPr id="0" name=""/>
        <dsp:cNvSpPr/>
      </dsp:nvSpPr>
      <dsp:spPr>
        <a:xfrm>
          <a:off x="3720638" y="315702"/>
          <a:ext cx="3074323" cy="153716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1" kern="1200"/>
            <a:t>Applications:</a:t>
          </a:r>
          <a:endParaRPr lang="en-US" sz="1500" kern="1200"/>
        </a:p>
      </dsp:txBody>
      <dsp:txXfrm>
        <a:off x="3720638" y="315702"/>
        <a:ext cx="3074323" cy="1537161"/>
      </dsp:txXfrm>
    </dsp:sp>
    <dsp:sp modelId="{11604EC9-3E86-4530-ABB9-E72795EEF318}">
      <dsp:nvSpPr>
        <dsp:cNvPr id="0" name=""/>
        <dsp:cNvSpPr/>
      </dsp:nvSpPr>
      <dsp:spPr>
        <a:xfrm>
          <a:off x="706" y="2498473"/>
          <a:ext cx="3074323" cy="153716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1" kern="1200"/>
            <a:t>Pricing Strategy:</a:t>
          </a:r>
          <a:r>
            <a:rPr lang="en-US" sz="1500" kern="1200"/>
            <a:t> Launching at </a:t>
          </a:r>
          <a:r>
            <a:rPr lang="en-US" sz="1500" b="1" kern="1200"/>
            <a:t>$10–$15</a:t>
          </a:r>
          <a:r>
            <a:rPr lang="en-US" sz="1500" kern="1200"/>
            <a:t> maximizes ownership potential while maintaining perceived value.</a:t>
          </a:r>
        </a:p>
      </dsp:txBody>
      <dsp:txXfrm>
        <a:off x="706" y="2498473"/>
        <a:ext cx="3074323" cy="1537161"/>
      </dsp:txXfrm>
    </dsp:sp>
    <dsp:sp modelId="{5C80EE01-CAF9-4973-9DD5-2B12781B2704}">
      <dsp:nvSpPr>
        <dsp:cNvPr id="0" name=""/>
        <dsp:cNvSpPr/>
      </dsp:nvSpPr>
      <dsp:spPr>
        <a:xfrm>
          <a:off x="3720638" y="2498473"/>
          <a:ext cx="3074323" cy="153716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1" kern="1200"/>
            <a:t>Release Timing:</a:t>
          </a:r>
          <a:r>
            <a:rPr lang="en-US" sz="1500" kern="1200"/>
            <a:t> Scheduling launches during major Steam sales boosts visibility and accelerates early sales momentum.</a:t>
          </a:r>
        </a:p>
      </dsp:txBody>
      <dsp:txXfrm>
        <a:off x="3720638" y="2498473"/>
        <a:ext cx="3074323" cy="1537161"/>
      </dsp:txXfrm>
    </dsp:sp>
    <dsp:sp modelId="{A99A32DE-49D2-494F-ADB2-4D5CEFE47C4F}">
      <dsp:nvSpPr>
        <dsp:cNvPr id="0" name=""/>
        <dsp:cNvSpPr/>
      </dsp:nvSpPr>
      <dsp:spPr>
        <a:xfrm>
          <a:off x="7440570" y="2498473"/>
          <a:ext cx="3074323" cy="153716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1" kern="1200"/>
            <a:t>Genre Focus:</a:t>
          </a:r>
          <a:r>
            <a:rPr lang="en-US" sz="1500" kern="1200"/>
            <a:t> Action and Simulation games benefit most from optimized pricing and timing, but benchmarking via clustering is valuable for all genres.</a:t>
          </a:r>
        </a:p>
      </dsp:txBody>
      <dsp:txXfrm>
        <a:off x="7440570" y="2498473"/>
        <a:ext cx="3074323" cy="1537161"/>
      </dsp:txXfrm>
    </dsp:sp>
    <dsp:sp modelId="{F4E3D4FF-3D4B-407C-9183-B7E2CE6325C7}">
      <dsp:nvSpPr>
        <dsp:cNvPr id="0" name=""/>
        <dsp:cNvSpPr/>
      </dsp:nvSpPr>
      <dsp:spPr>
        <a:xfrm>
          <a:off x="7440570" y="315702"/>
          <a:ext cx="3074323" cy="153716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a:t>By applying these data-driven insights, developers can make informed launch decisions that reduce financial risk, improve market positioning, and increase the likelihood of commercial success.</a:t>
          </a:r>
        </a:p>
      </dsp:txBody>
      <dsp:txXfrm>
        <a:off x="7440570" y="315702"/>
        <a:ext cx="3074323" cy="153716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B4B671-64AF-4594-B36C-A7546DB56A57}">
      <dsp:nvSpPr>
        <dsp:cNvPr id="0" name=""/>
        <dsp:cNvSpPr/>
      </dsp:nvSpPr>
      <dsp:spPr>
        <a:xfrm>
          <a:off x="819" y="73866"/>
          <a:ext cx="3196716" cy="1918029"/>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Overall Success</a:t>
          </a:r>
          <a:endParaRPr lang="en-US" sz="1400" kern="1200"/>
        </a:p>
        <a:p>
          <a:pPr marL="57150" lvl="1" indent="-57150" algn="l" defTabSz="488950">
            <a:lnSpc>
              <a:spcPct val="90000"/>
            </a:lnSpc>
            <a:spcBef>
              <a:spcPct val="0"/>
            </a:spcBef>
            <a:spcAft>
              <a:spcPct val="15000"/>
            </a:spcAft>
            <a:buChar char="•"/>
          </a:pPr>
          <a:r>
            <a:rPr lang="en-US" sz="1100" kern="1200"/>
            <a:t>Achieved an </a:t>
          </a:r>
          <a:r>
            <a:rPr lang="en-US" sz="1100" b="1" kern="1200"/>
            <a:t>R² of 0.67</a:t>
          </a:r>
          <a:r>
            <a:rPr lang="en-US" sz="1100" kern="1200"/>
            <a:t> in regression, exceeding accuracy goals.</a:t>
          </a:r>
        </a:p>
        <a:p>
          <a:pPr marL="57150" lvl="1" indent="-57150" algn="l" defTabSz="488950">
            <a:lnSpc>
              <a:spcPct val="90000"/>
            </a:lnSpc>
            <a:spcBef>
              <a:spcPct val="0"/>
            </a:spcBef>
            <a:spcAft>
              <a:spcPct val="15000"/>
            </a:spcAft>
            <a:buChar char="•"/>
          </a:pPr>
          <a:r>
            <a:rPr lang="en-US" sz="1100" kern="1200"/>
            <a:t>Identified </a:t>
          </a:r>
          <a:r>
            <a:rPr lang="en-US" sz="1100" b="1" kern="1200"/>
            <a:t>four actionable market segments</a:t>
          </a:r>
          <a:r>
            <a:rPr lang="en-US" sz="1100" kern="1200"/>
            <a:t> via clustering.</a:t>
          </a:r>
        </a:p>
        <a:p>
          <a:pPr marL="57150" lvl="1" indent="-57150" algn="l" defTabSz="488950">
            <a:lnSpc>
              <a:spcPct val="90000"/>
            </a:lnSpc>
            <a:spcBef>
              <a:spcPct val="0"/>
            </a:spcBef>
            <a:spcAft>
              <a:spcPct val="15000"/>
            </a:spcAft>
            <a:buChar char="•"/>
          </a:pPr>
          <a:r>
            <a:rPr lang="en-US" sz="1100" kern="1200"/>
            <a:t>Delivered all planned deliverables: cleaned dataset, robust models, visualizations, and practical recommendations.</a:t>
          </a:r>
        </a:p>
      </dsp:txBody>
      <dsp:txXfrm>
        <a:off x="819" y="73866"/>
        <a:ext cx="3196716" cy="1918029"/>
      </dsp:txXfrm>
    </dsp:sp>
    <dsp:sp modelId="{6FBDCFD2-D8D7-41BE-8792-717658013583}">
      <dsp:nvSpPr>
        <dsp:cNvPr id="0" name=""/>
        <dsp:cNvSpPr/>
      </dsp:nvSpPr>
      <dsp:spPr>
        <a:xfrm>
          <a:off x="3517207" y="73866"/>
          <a:ext cx="3196716" cy="1918029"/>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Main Limitations</a:t>
          </a:r>
          <a:endParaRPr lang="en-US" sz="1400" kern="1200"/>
        </a:p>
        <a:p>
          <a:pPr marL="57150" lvl="1" indent="-57150" algn="l" defTabSz="488950">
            <a:lnSpc>
              <a:spcPct val="90000"/>
            </a:lnSpc>
            <a:spcBef>
              <a:spcPct val="0"/>
            </a:spcBef>
            <a:spcAft>
              <a:spcPct val="15000"/>
            </a:spcAft>
            <a:buChar char="•"/>
          </a:pPr>
          <a:r>
            <a:rPr lang="en-US" sz="1100" b="1" kern="1200"/>
            <a:t>Estimated Ownership Data:</a:t>
          </a:r>
          <a:r>
            <a:rPr lang="en-US" sz="1100" kern="1200"/>
            <a:t> Relying on midpoint conversions for owner ranges introduces uncertainty.</a:t>
          </a:r>
        </a:p>
        <a:p>
          <a:pPr marL="57150" lvl="1" indent="-57150" algn="l" defTabSz="488950">
            <a:lnSpc>
              <a:spcPct val="90000"/>
            </a:lnSpc>
            <a:spcBef>
              <a:spcPct val="0"/>
            </a:spcBef>
            <a:spcAft>
              <a:spcPct val="15000"/>
            </a:spcAft>
            <a:buChar char="•"/>
          </a:pPr>
          <a:r>
            <a:rPr lang="en-US" sz="1100" b="1" kern="1200"/>
            <a:t>Missing Data Bias:</a:t>
          </a:r>
          <a:r>
            <a:rPr lang="en-US" sz="1100" kern="1200"/>
            <a:t> Excluding games with incomplete metadata may skew results toward well-documented titles.</a:t>
          </a:r>
        </a:p>
        <a:p>
          <a:pPr marL="57150" lvl="1" indent="-57150" algn="l" defTabSz="488950">
            <a:lnSpc>
              <a:spcPct val="90000"/>
            </a:lnSpc>
            <a:spcBef>
              <a:spcPct val="0"/>
            </a:spcBef>
            <a:spcAft>
              <a:spcPct val="15000"/>
            </a:spcAft>
            <a:buChar char="•"/>
          </a:pPr>
          <a:r>
            <a:rPr lang="en-US" sz="1100" b="1" kern="1200"/>
            <a:t>No External Influences:</a:t>
          </a:r>
          <a:r>
            <a:rPr lang="en-US" sz="1100" kern="1200"/>
            <a:t> Marketing spend, review manipulation, and player engagement were outside scope but may impact game success.</a:t>
          </a:r>
        </a:p>
      </dsp:txBody>
      <dsp:txXfrm>
        <a:off x="3517207" y="73866"/>
        <a:ext cx="3196716" cy="1918029"/>
      </dsp:txXfrm>
    </dsp:sp>
    <dsp:sp modelId="{57687B64-9631-4804-B166-8B3D43B762B9}">
      <dsp:nvSpPr>
        <dsp:cNvPr id="0" name=""/>
        <dsp:cNvSpPr/>
      </dsp:nvSpPr>
      <dsp:spPr>
        <a:xfrm>
          <a:off x="1759013" y="2311568"/>
          <a:ext cx="3196716" cy="1918029"/>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While these limitations introduce some constraints, they do not diminish the overall value and applicability of the project’s findings for indie game developers.</a:t>
          </a:r>
        </a:p>
      </dsp:txBody>
      <dsp:txXfrm>
        <a:off x="1759013" y="2311568"/>
        <a:ext cx="3196716" cy="191802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0BC458-972A-4567-8444-496D4F558BC0}">
      <dsp:nvSpPr>
        <dsp:cNvPr id="0" name=""/>
        <dsp:cNvSpPr/>
      </dsp:nvSpPr>
      <dsp:spPr>
        <a:xfrm>
          <a:off x="0" y="247880"/>
          <a:ext cx="6798539" cy="598893"/>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a:t>Key Takeaways</a:t>
          </a:r>
          <a:endParaRPr lang="en-US" sz="1500" kern="1200"/>
        </a:p>
      </dsp:txBody>
      <dsp:txXfrm>
        <a:off x="29236" y="277116"/>
        <a:ext cx="6740067" cy="540421"/>
      </dsp:txXfrm>
    </dsp:sp>
    <dsp:sp modelId="{03D2478B-4BDF-473E-9D05-76CF3D98164E}">
      <dsp:nvSpPr>
        <dsp:cNvPr id="0" name=""/>
        <dsp:cNvSpPr/>
      </dsp:nvSpPr>
      <dsp:spPr>
        <a:xfrm>
          <a:off x="0" y="846774"/>
          <a:ext cx="6798539" cy="7917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54"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kern="1200"/>
            <a:t>Launch price, release timing, and genre are the strongest drivers of success on Steam.</a:t>
          </a:r>
        </a:p>
        <a:p>
          <a:pPr marL="114300" lvl="1" indent="-114300" algn="l" defTabSz="533400">
            <a:lnSpc>
              <a:spcPct val="90000"/>
            </a:lnSpc>
            <a:spcBef>
              <a:spcPct val="0"/>
            </a:spcBef>
            <a:spcAft>
              <a:spcPct val="20000"/>
            </a:spcAft>
            <a:buChar char="•"/>
          </a:pPr>
          <a:r>
            <a:rPr lang="en-US" sz="1200" kern="1200"/>
            <a:t>Data-driven approaches outperform guesswork, giving indie developers a measurable competitive edge.</a:t>
          </a:r>
        </a:p>
        <a:p>
          <a:pPr marL="114300" lvl="1" indent="-114300" algn="l" defTabSz="533400">
            <a:lnSpc>
              <a:spcPct val="90000"/>
            </a:lnSpc>
            <a:spcBef>
              <a:spcPct val="0"/>
            </a:spcBef>
            <a:spcAft>
              <a:spcPct val="20000"/>
            </a:spcAft>
            <a:buChar char="•"/>
          </a:pPr>
          <a:r>
            <a:rPr lang="en-US" sz="1200" kern="1200"/>
            <a:t>Market segmentation via clustering allows for effective benchmarking against similar titles.</a:t>
          </a:r>
        </a:p>
      </dsp:txBody>
      <dsp:txXfrm>
        <a:off x="0" y="846774"/>
        <a:ext cx="6798539" cy="791774"/>
      </dsp:txXfrm>
    </dsp:sp>
    <dsp:sp modelId="{D3D2552B-A25E-4609-84F9-F4D89A48544C}">
      <dsp:nvSpPr>
        <dsp:cNvPr id="0" name=""/>
        <dsp:cNvSpPr/>
      </dsp:nvSpPr>
      <dsp:spPr>
        <a:xfrm>
          <a:off x="0" y="1638549"/>
          <a:ext cx="6798539" cy="598893"/>
        </a:xfrm>
        <a:prstGeom prst="roundRect">
          <a:avLst/>
        </a:prstGeom>
        <a:solidFill>
          <a:schemeClr val="accent5">
            <a:hueOff val="-6076075"/>
            <a:satOff val="-413"/>
            <a:lumOff val="98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b="1" kern="1200"/>
            <a:t>Recommendations</a:t>
          </a:r>
          <a:endParaRPr lang="en-US" sz="1500" kern="1200"/>
        </a:p>
      </dsp:txBody>
      <dsp:txXfrm>
        <a:off x="29236" y="1667785"/>
        <a:ext cx="6740067" cy="540421"/>
      </dsp:txXfrm>
    </dsp:sp>
    <dsp:sp modelId="{589A3E46-7232-480C-B983-0394D9181D3B}">
      <dsp:nvSpPr>
        <dsp:cNvPr id="0" name=""/>
        <dsp:cNvSpPr/>
      </dsp:nvSpPr>
      <dsp:spPr>
        <a:xfrm>
          <a:off x="0" y="2237442"/>
          <a:ext cx="6798539" cy="621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54" tIns="19050" rIns="106680" bIns="19050" numCol="1" spcCol="1270" anchor="t" anchorCtr="0">
          <a:noAutofit/>
        </a:bodyPr>
        <a:lstStyle/>
        <a:p>
          <a:pPr marL="114300" lvl="1" indent="-114300" algn="l" defTabSz="533400">
            <a:lnSpc>
              <a:spcPct val="90000"/>
            </a:lnSpc>
            <a:spcBef>
              <a:spcPct val="0"/>
            </a:spcBef>
            <a:spcAft>
              <a:spcPct val="20000"/>
            </a:spcAft>
            <a:buChar char="•"/>
          </a:pPr>
          <a:r>
            <a:rPr lang="en-US" sz="1200" b="1" kern="1200"/>
            <a:t>Price:</a:t>
          </a:r>
          <a:r>
            <a:rPr lang="en-US" sz="1200" kern="1200"/>
            <a:t> Launch between </a:t>
          </a:r>
          <a:r>
            <a:rPr lang="en-US" sz="1200" b="1" kern="1200"/>
            <a:t>$10–$15</a:t>
          </a:r>
          <a:r>
            <a:rPr lang="en-US" sz="1200" kern="1200"/>
            <a:t> to maximize ownership while retaining perceived value.</a:t>
          </a:r>
        </a:p>
        <a:p>
          <a:pPr marL="114300" lvl="1" indent="-114300" algn="l" defTabSz="533400">
            <a:lnSpc>
              <a:spcPct val="90000"/>
            </a:lnSpc>
            <a:spcBef>
              <a:spcPct val="0"/>
            </a:spcBef>
            <a:spcAft>
              <a:spcPct val="20000"/>
            </a:spcAft>
            <a:buChar char="•"/>
          </a:pPr>
          <a:r>
            <a:rPr lang="en-US" sz="1200" b="1" kern="1200"/>
            <a:t>Timing:</a:t>
          </a:r>
          <a:r>
            <a:rPr lang="en-US" sz="1200" kern="1200"/>
            <a:t> Align releases with major Steam sales to increase visibility and sales momentum.</a:t>
          </a:r>
        </a:p>
        <a:p>
          <a:pPr marL="114300" lvl="1" indent="-114300" algn="l" defTabSz="533400">
            <a:lnSpc>
              <a:spcPct val="90000"/>
            </a:lnSpc>
            <a:spcBef>
              <a:spcPct val="0"/>
            </a:spcBef>
            <a:spcAft>
              <a:spcPct val="20000"/>
            </a:spcAft>
            <a:buChar char="•"/>
          </a:pPr>
          <a:r>
            <a:rPr lang="en-US" sz="1200" b="1" kern="1200"/>
            <a:t>Benchmarking:</a:t>
          </a:r>
          <a:r>
            <a:rPr lang="en-US" sz="1200" kern="1200"/>
            <a:t> Use cluster insights to position games strategically within the market.</a:t>
          </a:r>
        </a:p>
      </dsp:txBody>
      <dsp:txXfrm>
        <a:off x="0" y="2237442"/>
        <a:ext cx="6798539" cy="621000"/>
      </dsp:txXfrm>
    </dsp:sp>
    <dsp:sp modelId="{F95A9361-D4D4-4427-B91D-39005D4603EA}">
      <dsp:nvSpPr>
        <dsp:cNvPr id="0" name=""/>
        <dsp:cNvSpPr/>
      </dsp:nvSpPr>
      <dsp:spPr>
        <a:xfrm>
          <a:off x="0" y="2858442"/>
          <a:ext cx="6798539" cy="598893"/>
        </a:xfrm>
        <a:prstGeom prst="round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a:t>Applying these recommendations can help indie developers improve launch outcomes, reduce risk, and better compete in a crowded marketplace.</a:t>
          </a:r>
        </a:p>
      </dsp:txBody>
      <dsp:txXfrm>
        <a:off x="29236" y="2887678"/>
        <a:ext cx="6740067" cy="540421"/>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2.png>
</file>

<file path=ppt/media/image3.jpe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3BC9AB-553A-4D06-8422-A0F73A375F5E}" type="datetimeFigureOut">
              <a:rPr lang="en-US" smtClean="0"/>
              <a:t>8/15/2025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1C7FC4-D7FF-4CA4-911F-C7F7D3C73416}" type="slidenum">
              <a:rPr lang="en-US" smtClean="0"/>
              <a:t>‹#›</a:t>
            </a:fld>
            <a:endParaRPr lang="en-US"/>
          </a:p>
        </p:txBody>
      </p:sp>
    </p:spTree>
    <p:extLst>
      <p:ext uri="{BB962C8B-B14F-4D97-AF65-F5344CB8AC3E}">
        <p14:creationId xmlns:p14="http://schemas.microsoft.com/office/powerpoint/2010/main" val="1722773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1C7FC4-D7FF-4CA4-911F-C7F7D3C73416}" type="slidenum">
              <a:rPr lang="en-US" smtClean="0"/>
              <a:t>7</a:t>
            </a:fld>
            <a:endParaRPr lang="en-US"/>
          </a:p>
        </p:txBody>
      </p:sp>
    </p:spTree>
    <p:extLst>
      <p:ext uri="{BB962C8B-B14F-4D97-AF65-F5344CB8AC3E}">
        <p14:creationId xmlns:p14="http://schemas.microsoft.com/office/powerpoint/2010/main" val="2466528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1C7FC4-D7FF-4CA4-911F-C7F7D3C73416}" type="slidenum">
              <a:rPr lang="en-US" smtClean="0"/>
              <a:t>9</a:t>
            </a:fld>
            <a:endParaRPr lang="en-US"/>
          </a:p>
        </p:txBody>
      </p:sp>
    </p:spTree>
    <p:extLst>
      <p:ext uri="{BB962C8B-B14F-4D97-AF65-F5344CB8AC3E}">
        <p14:creationId xmlns:p14="http://schemas.microsoft.com/office/powerpoint/2010/main" val="26865641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CB4DF-16EF-C3F6-40C2-75EED12F99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9904F5-C876-170D-FBE0-764376237B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8BBBFC1-46AD-4757-4D64-38EF7C6B9E11}"/>
              </a:ext>
            </a:extLst>
          </p:cNvPr>
          <p:cNvSpPr>
            <a:spLocks noGrp="1"/>
          </p:cNvSpPr>
          <p:nvPr>
            <p:ph type="dt" sz="half" idx="10"/>
          </p:nvPr>
        </p:nvSpPr>
        <p:spPr/>
        <p:txBody>
          <a:bodyPr/>
          <a:lstStyle/>
          <a:p>
            <a:fld id="{DDCAF852-4A8E-4657-8DB8-C2BC37CF3D95}" type="datetimeFigureOut">
              <a:rPr lang="en-US" smtClean="0"/>
              <a:t>8/15/2025</a:t>
            </a:fld>
            <a:endParaRPr lang="en-US"/>
          </a:p>
        </p:txBody>
      </p:sp>
      <p:sp>
        <p:nvSpPr>
          <p:cNvPr id="5" name="Footer Placeholder 4">
            <a:extLst>
              <a:ext uri="{FF2B5EF4-FFF2-40B4-BE49-F238E27FC236}">
                <a16:creationId xmlns:a16="http://schemas.microsoft.com/office/drawing/2014/main" id="{2F93F0F1-174E-FDD3-FE55-8BAD9D625D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C8BA6A-C7DF-7117-F21B-AABC21AD91A4}"/>
              </a:ext>
            </a:extLst>
          </p:cNvPr>
          <p:cNvSpPr>
            <a:spLocks noGrp="1"/>
          </p:cNvSpPr>
          <p:nvPr>
            <p:ph type="sldNum" sz="quarter" idx="12"/>
          </p:nvPr>
        </p:nvSpPr>
        <p:spPr/>
        <p:txBody>
          <a:bodyPr/>
          <a:lstStyle/>
          <a:p>
            <a:fld id="{F251AF57-1F2B-4D0D-BE55-9B3B4FF6EF9E}" type="slidenum">
              <a:rPr lang="en-US" smtClean="0"/>
              <a:t>‹#›</a:t>
            </a:fld>
            <a:endParaRPr lang="en-US"/>
          </a:p>
        </p:txBody>
      </p:sp>
    </p:spTree>
    <p:extLst>
      <p:ext uri="{BB962C8B-B14F-4D97-AF65-F5344CB8AC3E}">
        <p14:creationId xmlns:p14="http://schemas.microsoft.com/office/powerpoint/2010/main" val="1295400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4CABE-2C10-C83C-03FA-F71C34F8F1A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3714BEE-E71F-09BA-E07A-8A590D9F42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86EE47-B8A6-A24E-1041-0D99946CE69D}"/>
              </a:ext>
            </a:extLst>
          </p:cNvPr>
          <p:cNvSpPr>
            <a:spLocks noGrp="1"/>
          </p:cNvSpPr>
          <p:nvPr>
            <p:ph type="dt" sz="half" idx="10"/>
          </p:nvPr>
        </p:nvSpPr>
        <p:spPr/>
        <p:txBody>
          <a:bodyPr/>
          <a:lstStyle/>
          <a:p>
            <a:fld id="{DDCAF852-4A8E-4657-8DB8-C2BC37CF3D95}" type="datetimeFigureOut">
              <a:rPr lang="en-US" smtClean="0"/>
              <a:t>8/15/2025</a:t>
            </a:fld>
            <a:endParaRPr lang="en-US"/>
          </a:p>
        </p:txBody>
      </p:sp>
      <p:sp>
        <p:nvSpPr>
          <p:cNvPr id="5" name="Footer Placeholder 4">
            <a:extLst>
              <a:ext uri="{FF2B5EF4-FFF2-40B4-BE49-F238E27FC236}">
                <a16:creationId xmlns:a16="http://schemas.microsoft.com/office/drawing/2014/main" id="{B5969EDA-FFC9-D2F1-AEE6-3B2EF8AA0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5E6E4D-BCFC-9839-15DF-F7D06C3720DE}"/>
              </a:ext>
            </a:extLst>
          </p:cNvPr>
          <p:cNvSpPr>
            <a:spLocks noGrp="1"/>
          </p:cNvSpPr>
          <p:nvPr>
            <p:ph type="sldNum" sz="quarter" idx="12"/>
          </p:nvPr>
        </p:nvSpPr>
        <p:spPr/>
        <p:txBody>
          <a:bodyPr/>
          <a:lstStyle/>
          <a:p>
            <a:fld id="{F251AF57-1F2B-4D0D-BE55-9B3B4FF6EF9E}" type="slidenum">
              <a:rPr lang="en-US" smtClean="0"/>
              <a:t>‹#›</a:t>
            </a:fld>
            <a:endParaRPr lang="en-US"/>
          </a:p>
        </p:txBody>
      </p:sp>
    </p:spTree>
    <p:extLst>
      <p:ext uri="{BB962C8B-B14F-4D97-AF65-F5344CB8AC3E}">
        <p14:creationId xmlns:p14="http://schemas.microsoft.com/office/powerpoint/2010/main" val="10578810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B045945-8646-E8CE-DE46-8E59115021B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AB03C50-AD29-9DE5-4D21-C38B273EA9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0BB2EE-7B25-5279-040A-C4809AD1B644}"/>
              </a:ext>
            </a:extLst>
          </p:cNvPr>
          <p:cNvSpPr>
            <a:spLocks noGrp="1"/>
          </p:cNvSpPr>
          <p:nvPr>
            <p:ph type="dt" sz="half" idx="10"/>
          </p:nvPr>
        </p:nvSpPr>
        <p:spPr/>
        <p:txBody>
          <a:bodyPr/>
          <a:lstStyle/>
          <a:p>
            <a:fld id="{DDCAF852-4A8E-4657-8DB8-C2BC37CF3D95}" type="datetimeFigureOut">
              <a:rPr lang="en-US" smtClean="0"/>
              <a:t>8/15/2025</a:t>
            </a:fld>
            <a:endParaRPr lang="en-US"/>
          </a:p>
        </p:txBody>
      </p:sp>
      <p:sp>
        <p:nvSpPr>
          <p:cNvPr id="5" name="Footer Placeholder 4">
            <a:extLst>
              <a:ext uri="{FF2B5EF4-FFF2-40B4-BE49-F238E27FC236}">
                <a16:creationId xmlns:a16="http://schemas.microsoft.com/office/drawing/2014/main" id="{2F37F769-CC8E-EC3A-8E9B-A5E04E620E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E0D01F-9A46-6F87-EB49-B239D0F2C5C3}"/>
              </a:ext>
            </a:extLst>
          </p:cNvPr>
          <p:cNvSpPr>
            <a:spLocks noGrp="1"/>
          </p:cNvSpPr>
          <p:nvPr>
            <p:ph type="sldNum" sz="quarter" idx="12"/>
          </p:nvPr>
        </p:nvSpPr>
        <p:spPr/>
        <p:txBody>
          <a:bodyPr/>
          <a:lstStyle/>
          <a:p>
            <a:fld id="{F251AF57-1F2B-4D0D-BE55-9B3B4FF6EF9E}" type="slidenum">
              <a:rPr lang="en-US" smtClean="0"/>
              <a:t>‹#›</a:t>
            </a:fld>
            <a:endParaRPr lang="en-US"/>
          </a:p>
        </p:txBody>
      </p:sp>
    </p:spTree>
    <p:extLst>
      <p:ext uri="{BB962C8B-B14F-4D97-AF65-F5344CB8AC3E}">
        <p14:creationId xmlns:p14="http://schemas.microsoft.com/office/powerpoint/2010/main" val="475330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FE587-139A-BDB0-7C80-E80F05682A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04A2EF-383E-76B9-1D96-2A76B97886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542241-1C4C-39DA-2BCF-E084AECEDFE6}"/>
              </a:ext>
            </a:extLst>
          </p:cNvPr>
          <p:cNvSpPr>
            <a:spLocks noGrp="1"/>
          </p:cNvSpPr>
          <p:nvPr>
            <p:ph type="dt" sz="half" idx="10"/>
          </p:nvPr>
        </p:nvSpPr>
        <p:spPr/>
        <p:txBody>
          <a:bodyPr/>
          <a:lstStyle/>
          <a:p>
            <a:fld id="{DDCAF852-4A8E-4657-8DB8-C2BC37CF3D95}" type="datetimeFigureOut">
              <a:rPr lang="en-US" smtClean="0"/>
              <a:t>8/15/2025</a:t>
            </a:fld>
            <a:endParaRPr lang="en-US"/>
          </a:p>
        </p:txBody>
      </p:sp>
      <p:sp>
        <p:nvSpPr>
          <p:cNvPr id="5" name="Footer Placeholder 4">
            <a:extLst>
              <a:ext uri="{FF2B5EF4-FFF2-40B4-BE49-F238E27FC236}">
                <a16:creationId xmlns:a16="http://schemas.microsoft.com/office/drawing/2014/main" id="{281AB107-87F9-E50A-A766-56B93189CC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83717E-BF4A-F4D0-526E-C9E214F56A2D}"/>
              </a:ext>
            </a:extLst>
          </p:cNvPr>
          <p:cNvSpPr>
            <a:spLocks noGrp="1"/>
          </p:cNvSpPr>
          <p:nvPr>
            <p:ph type="sldNum" sz="quarter" idx="12"/>
          </p:nvPr>
        </p:nvSpPr>
        <p:spPr/>
        <p:txBody>
          <a:bodyPr/>
          <a:lstStyle/>
          <a:p>
            <a:fld id="{F251AF57-1F2B-4D0D-BE55-9B3B4FF6EF9E}" type="slidenum">
              <a:rPr lang="en-US" smtClean="0"/>
              <a:t>‹#›</a:t>
            </a:fld>
            <a:endParaRPr lang="en-US"/>
          </a:p>
        </p:txBody>
      </p:sp>
    </p:spTree>
    <p:extLst>
      <p:ext uri="{BB962C8B-B14F-4D97-AF65-F5344CB8AC3E}">
        <p14:creationId xmlns:p14="http://schemas.microsoft.com/office/powerpoint/2010/main" val="3493057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DE411-BF89-F0B1-188D-66E33719DF0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FD961F-215B-DA30-59D8-EFFB7AFD92E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49A203D-9905-7F53-E7E1-61FD36CE424B}"/>
              </a:ext>
            </a:extLst>
          </p:cNvPr>
          <p:cNvSpPr>
            <a:spLocks noGrp="1"/>
          </p:cNvSpPr>
          <p:nvPr>
            <p:ph type="dt" sz="half" idx="10"/>
          </p:nvPr>
        </p:nvSpPr>
        <p:spPr/>
        <p:txBody>
          <a:bodyPr/>
          <a:lstStyle/>
          <a:p>
            <a:fld id="{DDCAF852-4A8E-4657-8DB8-C2BC37CF3D95}" type="datetimeFigureOut">
              <a:rPr lang="en-US" smtClean="0"/>
              <a:t>8/15/2025</a:t>
            </a:fld>
            <a:endParaRPr lang="en-US"/>
          </a:p>
        </p:txBody>
      </p:sp>
      <p:sp>
        <p:nvSpPr>
          <p:cNvPr id="5" name="Footer Placeholder 4">
            <a:extLst>
              <a:ext uri="{FF2B5EF4-FFF2-40B4-BE49-F238E27FC236}">
                <a16:creationId xmlns:a16="http://schemas.microsoft.com/office/drawing/2014/main" id="{5A5D86A7-AA86-0D28-3BF3-5ED662FDCC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E9C4B6-5527-65C2-BFAB-6CC2B027CE5A}"/>
              </a:ext>
            </a:extLst>
          </p:cNvPr>
          <p:cNvSpPr>
            <a:spLocks noGrp="1"/>
          </p:cNvSpPr>
          <p:nvPr>
            <p:ph type="sldNum" sz="quarter" idx="12"/>
          </p:nvPr>
        </p:nvSpPr>
        <p:spPr/>
        <p:txBody>
          <a:bodyPr/>
          <a:lstStyle/>
          <a:p>
            <a:fld id="{F251AF57-1F2B-4D0D-BE55-9B3B4FF6EF9E}" type="slidenum">
              <a:rPr lang="en-US" smtClean="0"/>
              <a:t>‹#›</a:t>
            </a:fld>
            <a:endParaRPr lang="en-US"/>
          </a:p>
        </p:txBody>
      </p:sp>
    </p:spTree>
    <p:extLst>
      <p:ext uri="{BB962C8B-B14F-4D97-AF65-F5344CB8AC3E}">
        <p14:creationId xmlns:p14="http://schemas.microsoft.com/office/powerpoint/2010/main" val="1095511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47002-1742-D8CB-7C74-504B60238E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FE2498-C9BC-B60D-F5A0-47A661F8EE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265F702-7D60-0E26-C7CE-40633A182BC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4935CD2-8615-09A7-BBCB-C7C67DC4C878}"/>
              </a:ext>
            </a:extLst>
          </p:cNvPr>
          <p:cNvSpPr>
            <a:spLocks noGrp="1"/>
          </p:cNvSpPr>
          <p:nvPr>
            <p:ph type="dt" sz="half" idx="10"/>
          </p:nvPr>
        </p:nvSpPr>
        <p:spPr/>
        <p:txBody>
          <a:bodyPr/>
          <a:lstStyle/>
          <a:p>
            <a:fld id="{DDCAF852-4A8E-4657-8DB8-C2BC37CF3D95}" type="datetimeFigureOut">
              <a:rPr lang="en-US" smtClean="0"/>
              <a:t>8/15/2025</a:t>
            </a:fld>
            <a:endParaRPr lang="en-US"/>
          </a:p>
        </p:txBody>
      </p:sp>
      <p:sp>
        <p:nvSpPr>
          <p:cNvPr id="6" name="Footer Placeholder 5">
            <a:extLst>
              <a:ext uri="{FF2B5EF4-FFF2-40B4-BE49-F238E27FC236}">
                <a16:creationId xmlns:a16="http://schemas.microsoft.com/office/drawing/2014/main" id="{4DFE93D9-5BA3-D0F4-F4B8-F317A94745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B6B093-B329-DD42-8C1E-A16B0C703231}"/>
              </a:ext>
            </a:extLst>
          </p:cNvPr>
          <p:cNvSpPr>
            <a:spLocks noGrp="1"/>
          </p:cNvSpPr>
          <p:nvPr>
            <p:ph type="sldNum" sz="quarter" idx="12"/>
          </p:nvPr>
        </p:nvSpPr>
        <p:spPr/>
        <p:txBody>
          <a:bodyPr/>
          <a:lstStyle/>
          <a:p>
            <a:fld id="{F251AF57-1F2B-4D0D-BE55-9B3B4FF6EF9E}" type="slidenum">
              <a:rPr lang="en-US" smtClean="0"/>
              <a:t>‹#›</a:t>
            </a:fld>
            <a:endParaRPr lang="en-US"/>
          </a:p>
        </p:txBody>
      </p:sp>
    </p:spTree>
    <p:extLst>
      <p:ext uri="{BB962C8B-B14F-4D97-AF65-F5344CB8AC3E}">
        <p14:creationId xmlns:p14="http://schemas.microsoft.com/office/powerpoint/2010/main" val="1290803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DA376-4889-8057-BED5-414FA3E589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01C6D1-416D-9B50-5E72-8B0D0223B3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10FF83-A457-9CEC-C737-FF9E956B95F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0D02787-1A9A-A581-6115-6359F4E661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5DDBD35-F465-A611-030A-1182C1138E6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6879D9-F606-D165-5779-AA0ADE3272E3}"/>
              </a:ext>
            </a:extLst>
          </p:cNvPr>
          <p:cNvSpPr>
            <a:spLocks noGrp="1"/>
          </p:cNvSpPr>
          <p:nvPr>
            <p:ph type="dt" sz="half" idx="10"/>
          </p:nvPr>
        </p:nvSpPr>
        <p:spPr/>
        <p:txBody>
          <a:bodyPr/>
          <a:lstStyle/>
          <a:p>
            <a:fld id="{DDCAF852-4A8E-4657-8DB8-C2BC37CF3D95}" type="datetimeFigureOut">
              <a:rPr lang="en-US" smtClean="0"/>
              <a:t>8/15/2025</a:t>
            </a:fld>
            <a:endParaRPr lang="en-US"/>
          </a:p>
        </p:txBody>
      </p:sp>
      <p:sp>
        <p:nvSpPr>
          <p:cNvPr id="8" name="Footer Placeholder 7">
            <a:extLst>
              <a:ext uri="{FF2B5EF4-FFF2-40B4-BE49-F238E27FC236}">
                <a16:creationId xmlns:a16="http://schemas.microsoft.com/office/drawing/2014/main" id="{EBB67BA6-8201-D9BC-113D-15FBF8BAC5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F559FF8-9AA9-F5D3-66BF-4275E1621B89}"/>
              </a:ext>
            </a:extLst>
          </p:cNvPr>
          <p:cNvSpPr>
            <a:spLocks noGrp="1"/>
          </p:cNvSpPr>
          <p:nvPr>
            <p:ph type="sldNum" sz="quarter" idx="12"/>
          </p:nvPr>
        </p:nvSpPr>
        <p:spPr/>
        <p:txBody>
          <a:bodyPr/>
          <a:lstStyle/>
          <a:p>
            <a:fld id="{F251AF57-1F2B-4D0D-BE55-9B3B4FF6EF9E}" type="slidenum">
              <a:rPr lang="en-US" smtClean="0"/>
              <a:t>‹#›</a:t>
            </a:fld>
            <a:endParaRPr lang="en-US"/>
          </a:p>
        </p:txBody>
      </p:sp>
    </p:spTree>
    <p:extLst>
      <p:ext uri="{BB962C8B-B14F-4D97-AF65-F5344CB8AC3E}">
        <p14:creationId xmlns:p14="http://schemas.microsoft.com/office/powerpoint/2010/main" val="1127071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A8F2E-3862-62B4-E2F1-DFE7A9AD59F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4CC208-626A-F783-1C6C-8425AAD963A1}"/>
              </a:ext>
            </a:extLst>
          </p:cNvPr>
          <p:cNvSpPr>
            <a:spLocks noGrp="1"/>
          </p:cNvSpPr>
          <p:nvPr>
            <p:ph type="dt" sz="half" idx="10"/>
          </p:nvPr>
        </p:nvSpPr>
        <p:spPr/>
        <p:txBody>
          <a:bodyPr/>
          <a:lstStyle/>
          <a:p>
            <a:fld id="{DDCAF852-4A8E-4657-8DB8-C2BC37CF3D95}" type="datetimeFigureOut">
              <a:rPr lang="en-US" smtClean="0"/>
              <a:t>8/15/2025</a:t>
            </a:fld>
            <a:endParaRPr lang="en-US"/>
          </a:p>
        </p:txBody>
      </p:sp>
      <p:sp>
        <p:nvSpPr>
          <p:cNvPr id="4" name="Footer Placeholder 3">
            <a:extLst>
              <a:ext uri="{FF2B5EF4-FFF2-40B4-BE49-F238E27FC236}">
                <a16:creationId xmlns:a16="http://schemas.microsoft.com/office/drawing/2014/main" id="{596AD3C2-0B74-4186-2D32-0A24E89B02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2E1A814-0E7F-1D49-2019-6BDEA0BA58B0}"/>
              </a:ext>
            </a:extLst>
          </p:cNvPr>
          <p:cNvSpPr>
            <a:spLocks noGrp="1"/>
          </p:cNvSpPr>
          <p:nvPr>
            <p:ph type="sldNum" sz="quarter" idx="12"/>
          </p:nvPr>
        </p:nvSpPr>
        <p:spPr/>
        <p:txBody>
          <a:bodyPr/>
          <a:lstStyle/>
          <a:p>
            <a:fld id="{F251AF57-1F2B-4D0D-BE55-9B3B4FF6EF9E}" type="slidenum">
              <a:rPr lang="en-US" smtClean="0"/>
              <a:t>‹#›</a:t>
            </a:fld>
            <a:endParaRPr lang="en-US"/>
          </a:p>
        </p:txBody>
      </p:sp>
    </p:spTree>
    <p:extLst>
      <p:ext uri="{BB962C8B-B14F-4D97-AF65-F5344CB8AC3E}">
        <p14:creationId xmlns:p14="http://schemas.microsoft.com/office/powerpoint/2010/main" val="2614592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D5EA79-6278-F5FD-910D-24714D4727AF}"/>
              </a:ext>
            </a:extLst>
          </p:cNvPr>
          <p:cNvSpPr>
            <a:spLocks noGrp="1"/>
          </p:cNvSpPr>
          <p:nvPr>
            <p:ph type="dt" sz="half" idx="10"/>
          </p:nvPr>
        </p:nvSpPr>
        <p:spPr/>
        <p:txBody>
          <a:bodyPr/>
          <a:lstStyle/>
          <a:p>
            <a:fld id="{DDCAF852-4A8E-4657-8DB8-C2BC37CF3D95}" type="datetimeFigureOut">
              <a:rPr lang="en-US" smtClean="0"/>
              <a:t>8/15/2025</a:t>
            </a:fld>
            <a:endParaRPr lang="en-US"/>
          </a:p>
        </p:txBody>
      </p:sp>
      <p:sp>
        <p:nvSpPr>
          <p:cNvPr id="3" name="Footer Placeholder 2">
            <a:extLst>
              <a:ext uri="{FF2B5EF4-FFF2-40B4-BE49-F238E27FC236}">
                <a16:creationId xmlns:a16="http://schemas.microsoft.com/office/drawing/2014/main" id="{F476972F-4904-66B0-88F6-18E55DD244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C7C1E43-2DC7-F1C9-8EFA-11CA181C522E}"/>
              </a:ext>
            </a:extLst>
          </p:cNvPr>
          <p:cNvSpPr>
            <a:spLocks noGrp="1"/>
          </p:cNvSpPr>
          <p:nvPr>
            <p:ph type="sldNum" sz="quarter" idx="12"/>
          </p:nvPr>
        </p:nvSpPr>
        <p:spPr/>
        <p:txBody>
          <a:bodyPr/>
          <a:lstStyle/>
          <a:p>
            <a:fld id="{F251AF57-1F2B-4D0D-BE55-9B3B4FF6EF9E}" type="slidenum">
              <a:rPr lang="en-US" smtClean="0"/>
              <a:t>‹#›</a:t>
            </a:fld>
            <a:endParaRPr lang="en-US"/>
          </a:p>
        </p:txBody>
      </p:sp>
    </p:spTree>
    <p:extLst>
      <p:ext uri="{BB962C8B-B14F-4D97-AF65-F5344CB8AC3E}">
        <p14:creationId xmlns:p14="http://schemas.microsoft.com/office/powerpoint/2010/main" val="1021709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4C57B-010C-591C-E717-FA114388EC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0BD3558-D734-C4EE-9E92-24E8AE29D6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5086C1D-4F59-7ADA-49DB-38C902C373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2BC357-A790-3F27-9D16-968233C9774A}"/>
              </a:ext>
            </a:extLst>
          </p:cNvPr>
          <p:cNvSpPr>
            <a:spLocks noGrp="1"/>
          </p:cNvSpPr>
          <p:nvPr>
            <p:ph type="dt" sz="half" idx="10"/>
          </p:nvPr>
        </p:nvSpPr>
        <p:spPr/>
        <p:txBody>
          <a:bodyPr/>
          <a:lstStyle/>
          <a:p>
            <a:fld id="{DDCAF852-4A8E-4657-8DB8-C2BC37CF3D95}" type="datetimeFigureOut">
              <a:rPr lang="en-US" smtClean="0"/>
              <a:t>8/15/2025</a:t>
            </a:fld>
            <a:endParaRPr lang="en-US"/>
          </a:p>
        </p:txBody>
      </p:sp>
      <p:sp>
        <p:nvSpPr>
          <p:cNvPr id="6" name="Footer Placeholder 5">
            <a:extLst>
              <a:ext uri="{FF2B5EF4-FFF2-40B4-BE49-F238E27FC236}">
                <a16:creationId xmlns:a16="http://schemas.microsoft.com/office/drawing/2014/main" id="{5A691A50-0106-2411-1119-12A8A98433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EC0BEC-270A-72F6-3750-966BC3C555ED}"/>
              </a:ext>
            </a:extLst>
          </p:cNvPr>
          <p:cNvSpPr>
            <a:spLocks noGrp="1"/>
          </p:cNvSpPr>
          <p:nvPr>
            <p:ph type="sldNum" sz="quarter" idx="12"/>
          </p:nvPr>
        </p:nvSpPr>
        <p:spPr/>
        <p:txBody>
          <a:bodyPr/>
          <a:lstStyle/>
          <a:p>
            <a:fld id="{F251AF57-1F2B-4D0D-BE55-9B3B4FF6EF9E}" type="slidenum">
              <a:rPr lang="en-US" smtClean="0"/>
              <a:t>‹#›</a:t>
            </a:fld>
            <a:endParaRPr lang="en-US"/>
          </a:p>
        </p:txBody>
      </p:sp>
    </p:spTree>
    <p:extLst>
      <p:ext uri="{BB962C8B-B14F-4D97-AF65-F5344CB8AC3E}">
        <p14:creationId xmlns:p14="http://schemas.microsoft.com/office/powerpoint/2010/main" val="1207821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8B18C-1469-A885-FA3A-65185FBDBB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E824BB1-1F45-59D4-47FE-3184332D9F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15ECF3-5992-3D76-CE5E-EBAE0390E3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F569B9-130E-820C-2B86-EA6CB982744B}"/>
              </a:ext>
            </a:extLst>
          </p:cNvPr>
          <p:cNvSpPr>
            <a:spLocks noGrp="1"/>
          </p:cNvSpPr>
          <p:nvPr>
            <p:ph type="dt" sz="half" idx="10"/>
          </p:nvPr>
        </p:nvSpPr>
        <p:spPr/>
        <p:txBody>
          <a:bodyPr/>
          <a:lstStyle/>
          <a:p>
            <a:fld id="{DDCAF852-4A8E-4657-8DB8-C2BC37CF3D95}" type="datetimeFigureOut">
              <a:rPr lang="en-US" smtClean="0"/>
              <a:t>8/15/2025</a:t>
            </a:fld>
            <a:endParaRPr lang="en-US"/>
          </a:p>
        </p:txBody>
      </p:sp>
      <p:sp>
        <p:nvSpPr>
          <p:cNvPr id="6" name="Footer Placeholder 5">
            <a:extLst>
              <a:ext uri="{FF2B5EF4-FFF2-40B4-BE49-F238E27FC236}">
                <a16:creationId xmlns:a16="http://schemas.microsoft.com/office/drawing/2014/main" id="{12D55768-226B-8494-A0BC-ABA7521515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D70C8E-7049-1BEA-50DA-711CFA79CBA7}"/>
              </a:ext>
            </a:extLst>
          </p:cNvPr>
          <p:cNvSpPr>
            <a:spLocks noGrp="1"/>
          </p:cNvSpPr>
          <p:nvPr>
            <p:ph type="sldNum" sz="quarter" idx="12"/>
          </p:nvPr>
        </p:nvSpPr>
        <p:spPr/>
        <p:txBody>
          <a:bodyPr/>
          <a:lstStyle/>
          <a:p>
            <a:fld id="{F251AF57-1F2B-4D0D-BE55-9B3B4FF6EF9E}" type="slidenum">
              <a:rPr lang="en-US" smtClean="0"/>
              <a:t>‹#›</a:t>
            </a:fld>
            <a:endParaRPr lang="en-US"/>
          </a:p>
        </p:txBody>
      </p:sp>
    </p:spTree>
    <p:extLst>
      <p:ext uri="{BB962C8B-B14F-4D97-AF65-F5344CB8AC3E}">
        <p14:creationId xmlns:p14="http://schemas.microsoft.com/office/powerpoint/2010/main" val="2885446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FE8DDC-1668-8554-A7C8-053AC1607B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9E72B31-9310-60A7-2EC0-603033A098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7AFF63-87E1-C576-CAF2-5A7A3F2F8B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DCAF852-4A8E-4657-8DB8-C2BC37CF3D95}" type="datetimeFigureOut">
              <a:rPr lang="en-US" smtClean="0"/>
              <a:t>8/15/2025</a:t>
            </a:fld>
            <a:endParaRPr lang="en-US"/>
          </a:p>
        </p:txBody>
      </p:sp>
      <p:sp>
        <p:nvSpPr>
          <p:cNvPr id="5" name="Footer Placeholder 4">
            <a:extLst>
              <a:ext uri="{FF2B5EF4-FFF2-40B4-BE49-F238E27FC236}">
                <a16:creationId xmlns:a16="http://schemas.microsoft.com/office/drawing/2014/main" id="{D5FB20FC-23B3-E600-FFB2-E133CA8CD4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C7DAFF5-0A68-5558-FB67-AB40B0310A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251AF57-1F2B-4D0D-BE55-9B3B4FF6EF9E}" type="slidenum">
              <a:rPr lang="en-US" smtClean="0"/>
              <a:t>‹#›</a:t>
            </a:fld>
            <a:endParaRPr lang="en-US"/>
          </a:p>
        </p:txBody>
      </p:sp>
    </p:spTree>
    <p:extLst>
      <p:ext uri="{BB962C8B-B14F-4D97-AF65-F5344CB8AC3E}">
        <p14:creationId xmlns:p14="http://schemas.microsoft.com/office/powerpoint/2010/main" val="16758229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2.png"/></Relationships>
</file>

<file path=ppt/slides/_rels/slide13.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2.png"/><Relationship Id="rId4" Type="http://schemas.openxmlformats.org/officeDocument/2006/relationships/image" Target="../media/image6.jpeg"/><Relationship Id="rId9" Type="http://schemas.microsoft.com/office/2007/relationships/diagramDrawing" Target="../diagrams/drawing3.xml"/></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2.png"/><Relationship Id="rId4" Type="http://schemas.openxmlformats.org/officeDocument/2006/relationships/image" Target="../media/image7.jpeg"/><Relationship Id="rId9" Type="http://schemas.microsoft.com/office/2007/relationships/diagramDrawing" Target="../diagrams/drawing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8.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10.sv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2.xml"/><Relationship Id="rId7" Type="http://schemas.openxmlformats.org/officeDocument/2006/relationships/diagramLayout" Target="../diagrams/layout1.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Data" Target="../diagrams/data1.xml"/><Relationship Id="rId11" Type="http://schemas.openxmlformats.org/officeDocument/2006/relationships/image" Target="../media/image2.png"/><Relationship Id="rId5" Type="http://schemas.openxmlformats.org/officeDocument/2006/relationships/image" Target="../media/image3.jpeg"/><Relationship Id="rId10" Type="http://schemas.microsoft.com/office/2007/relationships/diagramDrawing" Target="../diagrams/drawing1.xml"/><Relationship Id="rId4" Type="http://schemas.openxmlformats.org/officeDocument/2006/relationships/notesSlide" Target="../notesSlides/notesSlide1.xml"/><Relationship Id="rId9" Type="http://schemas.openxmlformats.org/officeDocument/2006/relationships/diagramColors" Target="../diagrams/colors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04E6DA-6B11-5584-9B4A-5AA34E0087C0}"/>
              </a:ext>
            </a:extLst>
          </p:cNvPr>
          <p:cNvSpPr>
            <a:spLocks noGrp="1"/>
          </p:cNvSpPr>
          <p:nvPr>
            <p:ph type="ctrTitle"/>
          </p:nvPr>
        </p:nvSpPr>
        <p:spPr>
          <a:xfrm>
            <a:off x="5297762" y="640080"/>
            <a:ext cx="6251110" cy="3566160"/>
          </a:xfrm>
        </p:spPr>
        <p:txBody>
          <a:bodyPr anchor="b">
            <a:normAutofit/>
          </a:bodyPr>
          <a:lstStyle/>
          <a:p>
            <a:pPr algn="l"/>
            <a:r>
              <a:rPr lang="en-US" sz="4600" b="1" dirty="0"/>
              <a:t>Steam Games Analysis:</a:t>
            </a:r>
            <a:br>
              <a:rPr lang="en-US" sz="4600" b="1" dirty="0"/>
            </a:br>
            <a:r>
              <a:rPr lang="en-US" sz="4600" b="1" dirty="0"/>
              <a:t>Data-Driven Insights for Indie Game Success</a:t>
            </a:r>
            <a:br>
              <a:rPr lang="en-US" sz="4600" dirty="0"/>
            </a:br>
            <a:endParaRPr lang="en-US" sz="4600" dirty="0"/>
          </a:p>
        </p:txBody>
      </p:sp>
      <p:sp>
        <p:nvSpPr>
          <p:cNvPr id="3" name="Subtitle 2">
            <a:extLst>
              <a:ext uri="{FF2B5EF4-FFF2-40B4-BE49-F238E27FC236}">
                <a16:creationId xmlns:a16="http://schemas.microsoft.com/office/drawing/2014/main" id="{1E03CA7C-AE42-888B-C2B8-D61D8CCE090A}"/>
              </a:ext>
            </a:extLst>
          </p:cNvPr>
          <p:cNvSpPr>
            <a:spLocks noGrp="1"/>
          </p:cNvSpPr>
          <p:nvPr>
            <p:ph type="subTitle" idx="1"/>
          </p:nvPr>
        </p:nvSpPr>
        <p:spPr>
          <a:xfrm>
            <a:off x="5297760" y="4636008"/>
            <a:ext cx="6251111" cy="1572768"/>
          </a:xfrm>
        </p:spPr>
        <p:txBody>
          <a:bodyPr>
            <a:normAutofit/>
          </a:bodyPr>
          <a:lstStyle/>
          <a:p>
            <a:pPr algn="l"/>
            <a:r>
              <a:rPr lang="en-US" dirty="0"/>
              <a:t>Jonathan Mitchell</a:t>
            </a:r>
            <a:br>
              <a:rPr lang="en-US" dirty="0"/>
            </a:br>
            <a:r>
              <a:rPr lang="en-US" dirty="0"/>
              <a:t>August 2025</a:t>
            </a:r>
            <a:br>
              <a:rPr lang="en-US" dirty="0"/>
            </a:br>
            <a:r>
              <a:rPr lang="en-US" dirty="0"/>
              <a:t>Bachelor of Science, Data Analytics (BSDA)</a:t>
            </a:r>
            <a:br>
              <a:rPr lang="en-US" dirty="0"/>
            </a:br>
            <a:r>
              <a:rPr lang="en-US" dirty="0"/>
              <a:t>Western Governors University</a:t>
            </a:r>
            <a:endParaRPr lang="en-US"/>
          </a:p>
          <a:p>
            <a:pPr algn="l"/>
            <a:endParaRPr lang="en-US"/>
          </a:p>
        </p:txBody>
      </p:sp>
      <p:pic>
        <p:nvPicPr>
          <p:cNvPr id="5" name="Picture 4" descr="A stack of dice on a boardgame">
            <a:extLst>
              <a:ext uri="{FF2B5EF4-FFF2-40B4-BE49-F238E27FC236}">
                <a16:creationId xmlns:a16="http://schemas.microsoft.com/office/drawing/2014/main" id="{E7ED5E9C-4C82-00B1-ABD7-6DC2FA1538B2}"/>
              </a:ext>
            </a:extLst>
          </p:cNvPr>
          <p:cNvPicPr>
            <a:picLocks noChangeAspect="1"/>
          </p:cNvPicPr>
          <p:nvPr/>
        </p:nvPicPr>
        <p:blipFill>
          <a:blip r:embed="rId4"/>
          <a:srcRect l="10190" r="21899"/>
          <a:stretch>
            <a:fillRect/>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Slide1">
            <a:hlinkClick r:id="" action="ppaction://media"/>
            <a:extLst>
              <a:ext uri="{FF2B5EF4-FFF2-40B4-BE49-F238E27FC236}">
                <a16:creationId xmlns:a16="http://schemas.microsoft.com/office/drawing/2014/main" id="{A39D25C6-3CB4-54EB-0D56-4A3477AD5E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851815" y="335280"/>
            <a:ext cx="609600" cy="609600"/>
          </a:xfrm>
          <a:prstGeom prst="rect">
            <a:avLst/>
          </a:prstGeom>
        </p:spPr>
      </p:pic>
    </p:spTree>
    <p:extLst>
      <p:ext uri="{BB962C8B-B14F-4D97-AF65-F5344CB8AC3E}">
        <p14:creationId xmlns:p14="http://schemas.microsoft.com/office/powerpoint/2010/main" val="1659376511"/>
      </p:ext>
    </p:extLst>
  </p:cSld>
  <p:clrMapOvr>
    <a:masterClrMapping/>
  </p:clrMapOvr>
  <mc:AlternateContent xmlns:mc="http://schemas.openxmlformats.org/markup-compatibility/2006">
    <mc:Choice xmlns:p14="http://schemas.microsoft.com/office/powerpoint/2010/main" Requires="p14">
      <p:transition spd="slow" p14:dur="2000" advTm="4409"/>
    </mc:Choice>
    <mc:Fallback>
      <p:transition spd="slow" advTm="44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658"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034E0-4747-2D0A-AB71-EAB51806323E}"/>
              </a:ext>
            </a:extLst>
          </p:cNvPr>
          <p:cNvSpPr>
            <a:spLocks noGrp="1"/>
          </p:cNvSpPr>
          <p:nvPr>
            <p:ph type="title"/>
          </p:nvPr>
        </p:nvSpPr>
        <p:spPr>
          <a:xfrm>
            <a:off x="841248" y="548640"/>
            <a:ext cx="3600860" cy="5431536"/>
          </a:xfrm>
        </p:spPr>
        <p:txBody>
          <a:bodyPr>
            <a:normAutofit/>
          </a:bodyPr>
          <a:lstStyle/>
          <a:p>
            <a:r>
              <a:rPr lang="en-US" sz="5400"/>
              <a:t>Regression Results</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753D354-9BC2-86CB-AF19-22FBF03DA2EA}"/>
              </a:ext>
            </a:extLst>
          </p:cNvPr>
          <p:cNvSpPr>
            <a:spLocks noGrp="1"/>
          </p:cNvSpPr>
          <p:nvPr>
            <p:ph idx="1"/>
          </p:nvPr>
        </p:nvSpPr>
        <p:spPr>
          <a:xfrm>
            <a:off x="5126418" y="552091"/>
            <a:ext cx="6224335" cy="5431536"/>
          </a:xfrm>
        </p:spPr>
        <p:txBody>
          <a:bodyPr anchor="ctr">
            <a:normAutofit/>
          </a:bodyPr>
          <a:lstStyle/>
          <a:p>
            <a:pPr marL="0" indent="0">
              <a:buNone/>
            </a:pPr>
            <a:r>
              <a:rPr lang="en-US" sz="1900"/>
              <a:t>The regression model achieved an </a:t>
            </a:r>
            <a:r>
              <a:rPr lang="en-US" sz="1900" b="1"/>
              <a:t>R² of 0.67</a:t>
            </a:r>
            <a:r>
              <a:rPr lang="en-US" sz="1900"/>
              <a:t>, explaining 67% of the variance in estimated ownership. The </a:t>
            </a:r>
            <a:r>
              <a:rPr lang="en-US" sz="1900" b="1"/>
              <a:t>Root Mean Squared Error (RMSE)</a:t>
            </a:r>
            <a:r>
              <a:rPr lang="en-US" sz="1900"/>
              <a:t> was approximately </a:t>
            </a:r>
            <a:r>
              <a:rPr lang="en-US" sz="1900" b="1"/>
              <a:t>19,800</a:t>
            </a:r>
            <a:r>
              <a:rPr lang="en-US" sz="1900"/>
              <a:t>, indicating the average prediction error</a:t>
            </a:r>
          </a:p>
          <a:p>
            <a:pPr marL="0" indent="0">
              <a:buNone/>
            </a:pPr>
            <a:endParaRPr lang="en-US" sz="1900" b="1"/>
          </a:p>
          <a:p>
            <a:pPr marL="0" indent="0">
              <a:buNone/>
            </a:pPr>
            <a:r>
              <a:rPr lang="en-US" sz="1900" b="1"/>
              <a:t>Key Findings</a:t>
            </a:r>
            <a:endParaRPr lang="en-US" sz="1900"/>
          </a:p>
          <a:p>
            <a:r>
              <a:rPr lang="en-US" sz="1900"/>
              <a:t>Games priced between </a:t>
            </a:r>
            <a:r>
              <a:rPr lang="en-US" sz="1900" b="1"/>
              <a:t>$10–$15</a:t>
            </a:r>
            <a:r>
              <a:rPr lang="en-US" sz="1900"/>
              <a:t> showed the strongest positive correlation with higher ownership counts.</a:t>
            </a:r>
          </a:p>
          <a:p>
            <a:r>
              <a:rPr lang="en-US" sz="1900" b="1"/>
              <a:t>Release timing</a:t>
            </a:r>
            <a:r>
              <a:rPr lang="en-US" sz="1900"/>
              <a:t> during major Steam sales significantly increased visibility and sales.</a:t>
            </a:r>
          </a:p>
          <a:p>
            <a:r>
              <a:rPr lang="en-US" sz="1900" b="1"/>
              <a:t>Action</a:t>
            </a:r>
            <a:r>
              <a:rPr lang="en-US" sz="1900"/>
              <a:t> and </a:t>
            </a:r>
            <a:r>
              <a:rPr lang="en-US" sz="1900" b="1"/>
              <a:t>Simulation</a:t>
            </a:r>
            <a:r>
              <a:rPr lang="en-US" sz="1900"/>
              <a:t> genres performed best under these optimized pricing and timing conditions.</a:t>
            </a:r>
          </a:p>
          <a:p>
            <a:pPr marL="0" indent="0">
              <a:buNone/>
            </a:pPr>
            <a:r>
              <a:rPr lang="en-US" sz="1900"/>
              <a:t>These results confirm that pricing, timing, and genre choices are critical factors in maximizing ownership, providing developers with a clear framework for setting launch strategies.</a:t>
            </a:r>
          </a:p>
          <a:p>
            <a:pPr marL="0" indent="0">
              <a:buNone/>
            </a:pPr>
            <a:r>
              <a:rPr lang="en-US" sz="1900"/>
              <a:t>.</a:t>
            </a:r>
          </a:p>
        </p:txBody>
      </p:sp>
      <p:pic>
        <p:nvPicPr>
          <p:cNvPr id="4" name="Slide 10">
            <a:hlinkClick r:id="" action="ppaction://media"/>
            <a:extLst>
              <a:ext uri="{FF2B5EF4-FFF2-40B4-BE49-F238E27FC236}">
                <a16:creationId xmlns:a16="http://schemas.microsoft.com/office/drawing/2014/main" id="{718D7C0C-7CF1-7813-AF46-1F4D4DEE900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032078" y="722779"/>
            <a:ext cx="609600" cy="609600"/>
          </a:xfrm>
          <a:prstGeom prst="rect">
            <a:avLst/>
          </a:prstGeom>
        </p:spPr>
      </p:pic>
    </p:spTree>
    <p:extLst>
      <p:ext uri="{BB962C8B-B14F-4D97-AF65-F5344CB8AC3E}">
        <p14:creationId xmlns:p14="http://schemas.microsoft.com/office/powerpoint/2010/main" val="3284498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68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45455">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5CF97A-D2CD-CD28-103A-DC9E780AE5F2}"/>
              </a:ext>
            </a:extLst>
          </p:cNvPr>
          <p:cNvSpPr>
            <a:spLocks noGrp="1"/>
          </p:cNvSpPr>
          <p:nvPr>
            <p:ph type="title"/>
          </p:nvPr>
        </p:nvSpPr>
        <p:spPr>
          <a:xfrm>
            <a:off x="841248" y="548640"/>
            <a:ext cx="3600860" cy="5431536"/>
          </a:xfrm>
        </p:spPr>
        <p:txBody>
          <a:bodyPr>
            <a:normAutofit/>
          </a:bodyPr>
          <a:lstStyle/>
          <a:p>
            <a:r>
              <a:rPr lang="en-US" sz="5400"/>
              <a:t>Clustering Results</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B22BB95-54DC-1FED-F15B-52D116518CFC}"/>
              </a:ext>
            </a:extLst>
          </p:cNvPr>
          <p:cNvSpPr>
            <a:spLocks noGrp="1"/>
          </p:cNvSpPr>
          <p:nvPr>
            <p:ph idx="1"/>
          </p:nvPr>
        </p:nvSpPr>
        <p:spPr>
          <a:xfrm>
            <a:off x="5126418" y="552091"/>
            <a:ext cx="6224335" cy="5431536"/>
          </a:xfrm>
        </p:spPr>
        <p:txBody>
          <a:bodyPr anchor="ctr">
            <a:normAutofit/>
          </a:bodyPr>
          <a:lstStyle/>
          <a:p>
            <a:pPr marL="0" indent="0">
              <a:buNone/>
            </a:pPr>
            <a:r>
              <a:rPr lang="en-US" sz="1700" dirty="0"/>
              <a:t>The K-means clustering analysis identified </a:t>
            </a:r>
            <a:r>
              <a:rPr lang="en-US" sz="1700" b="1" dirty="0"/>
              <a:t>four distinct market segments</a:t>
            </a:r>
            <a:r>
              <a:rPr lang="en-US" sz="1700" dirty="0"/>
              <a:t>, validated by a </a:t>
            </a:r>
            <a:r>
              <a:rPr lang="en-US" sz="1700" b="1" dirty="0"/>
              <a:t>silhouette score of 0.29</a:t>
            </a:r>
            <a:r>
              <a:rPr lang="en-US" sz="1700" dirty="0"/>
              <a:t>, indicating meaningful separation between clusters.</a:t>
            </a:r>
          </a:p>
          <a:p>
            <a:pPr marL="0" indent="0">
              <a:buNone/>
            </a:pPr>
            <a:r>
              <a:rPr lang="en-US" sz="1700" b="1" dirty="0"/>
              <a:t>Cluster Characteristics</a:t>
            </a:r>
            <a:endParaRPr lang="en-US" sz="1700" dirty="0"/>
          </a:p>
          <a:p>
            <a:r>
              <a:rPr lang="en-US" sz="1700" b="1" dirty="0"/>
              <a:t>Low-price / low-ownership</a:t>
            </a:r>
            <a:r>
              <a:rPr lang="en-US" sz="1700" dirty="0"/>
              <a:t> indie titles.</a:t>
            </a:r>
          </a:p>
          <a:p>
            <a:r>
              <a:rPr lang="en-US" sz="1700" b="1" dirty="0"/>
              <a:t>Mid-tier</a:t>
            </a:r>
            <a:r>
              <a:rPr lang="en-US" sz="1700" dirty="0"/>
              <a:t> games with moderate prices and ownership.</a:t>
            </a:r>
          </a:p>
          <a:p>
            <a:r>
              <a:rPr lang="en-US" sz="1700" b="1" dirty="0"/>
              <a:t>High-profile</a:t>
            </a:r>
            <a:r>
              <a:rPr lang="en-US" sz="1700" dirty="0"/>
              <a:t> titles with large owner counts.</a:t>
            </a:r>
          </a:p>
          <a:p>
            <a:r>
              <a:rPr lang="en-US" sz="1700" b="1" dirty="0"/>
              <a:t>Niche high-value</a:t>
            </a:r>
            <a:r>
              <a:rPr lang="en-US" sz="1700" dirty="0"/>
              <a:t> games with strong performance in specific genres.</a:t>
            </a:r>
          </a:p>
          <a:p>
            <a:pPr marL="0" indent="0">
              <a:buNone/>
            </a:pPr>
            <a:r>
              <a:rPr lang="en-US" sz="1700" b="1" dirty="0"/>
              <a:t>Visualization &amp; Insights</a:t>
            </a:r>
            <a:endParaRPr lang="en-US" sz="1700" dirty="0"/>
          </a:p>
          <a:p>
            <a:r>
              <a:rPr lang="en-US" sz="1700" b="1" dirty="0"/>
              <a:t>PCA plots</a:t>
            </a:r>
            <a:r>
              <a:rPr lang="en-US" sz="1700" dirty="0"/>
              <a:t> showed clear visual separation of clusters.</a:t>
            </a:r>
          </a:p>
          <a:p>
            <a:r>
              <a:rPr lang="en-US" sz="1700" dirty="0"/>
              <a:t>Segments provide a framework for benchmarking, allowing developers to compare their game against successful titles in similar clusters.</a:t>
            </a:r>
          </a:p>
          <a:p>
            <a:pPr marL="0" indent="0">
              <a:buNone/>
            </a:pPr>
            <a:r>
              <a:rPr lang="en-US" sz="1700" dirty="0"/>
              <a:t>These results highlight natural divisions in the Steam market, giving indie developers reference points to guide pricing, design, and release strategies.</a:t>
            </a:r>
          </a:p>
          <a:p>
            <a:endParaRPr lang="en-US" sz="1700" dirty="0"/>
          </a:p>
        </p:txBody>
      </p:sp>
      <p:pic>
        <p:nvPicPr>
          <p:cNvPr id="4" name="Slide 11">
            <a:hlinkClick r:id="" action="ppaction://media"/>
            <a:extLst>
              <a:ext uri="{FF2B5EF4-FFF2-40B4-BE49-F238E27FC236}">
                <a16:creationId xmlns:a16="http://schemas.microsoft.com/office/drawing/2014/main" id="{2DCEE6DE-10E1-0EC0-2CC9-22C4E85280A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032078" y="4610100"/>
            <a:ext cx="609600" cy="609600"/>
          </a:xfrm>
          <a:prstGeom prst="rect">
            <a:avLst/>
          </a:prstGeom>
        </p:spPr>
      </p:pic>
    </p:spTree>
    <p:extLst>
      <p:ext uri="{BB962C8B-B14F-4D97-AF65-F5344CB8AC3E}">
        <p14:creationId xmlns:p14="http://schemas.microsoft.com/office/powerpoint/2010/main" val="2049611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50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45455">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7117A-F10F-94D7-3F74-A1718C316D5E}"/>
              </a:ext>
            </a:extLst>
          </p:cNvPr>
          <p:cNvSpPr>
            <a:spLocks noGrp="1"/>
          </p:cNvSpPr>
          <p:nvPr>
            <p:ph type="title"/>
          </p:nvPr>
        </p:nvSpPr>
        <p:spPr/>
        <p:txBody>
          <a:bodyPr/>
          <a:lstStyle/>
          <a:p>
            <a:r>
              <a:rPr lang="en-US"/>
              <a:t>Practical Significance</a:t>
            </a:r>
            <a:endParaRPr lang="en-US" dirty="0"/>
          </a:p>
        </p:txBody>
      </p:sp>
      <p:graphicFrame>
        <p:nvGraphicFramePr>
          <p:cNvPr id="21" name="Content Placeholder 2">
            <a:extLst>
              <a:ext uri="{FF2B5EF4-FFF2-40B4-BE49-F238E27FC236}">
                <a16:creationId xmlns:a16="http://schemas.microsoft.com/office/drawing/2014/main" id="{3DAB68EA-AFE1-9A9E-0A30-BDE775C78752}"/>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Slide 12">
            <a:hlinkClick r:id="" action="ppaction://media"/>
            <a:extLst>
              <a:ext uri="{FF2B5EF4-FFF2-40B4-BE49-F238E27FC236}">
                <a16:creationId xmlns:a16="http://schemas.microsoft.com/office/drawing/2014/main" id="{578F0E77-CD45-BA68-ACB3-C386EA75367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62925" y="504825"/>
            <a:ext cx="609600" cy="609600"/>
          </a:xfrm>
          <a:prstGeom prst="rect">
            <a:avLst/>
          </a:prstGeom>
        </p:spPr>
      </p:pic>
    </p:spTree>
    <p:extLst>
      <p:ext uri="{BB962C8B-B14F-4D97-AF65-F5344CB8AC3E}">
        <p14:creationId xmlns:p14="http://schemas.microsoft.com/office/powerpoint/2010/main" val="820850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1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45455">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93394DA-E684-47C2-9020-13225823F4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1F6BAA-859E-1C9F-D25E-0436BAE76B8E}"/>
              </a:ext>
            </a:extLst>
          </p:cNvPr>
          <p:cNvSpPr>
            <a:spLocks noGrp="1"/>
          </p:cNvSpPr>
          <p:nvPr>
            <p:ph type="title"/>
          </p:nvPr>
        </p:nvSpPr>
        <p:spPr>
          <a:xfrm>
            <a:off x="838200" y="365125"/>
            <a:ext cx="10515600" cy="1306443"/>
          </a:xfrm>
        </p:spPr>
        <p:txBody>
          <a:bodyPr>
            <a:normAutofit/>
          </a:bodyPr>
          <a:lstStyle/>
          <a:p>
            <a:r>
              <a:rPr lang="en-US" sz="4000"/>
              <a:t>Overall Success &amp; Limitations</a:t>
            </a:r>
          </a:p>
        </p:txBody>
      </p:sp>
      <p:pic>
        <p:nvPicPr>
          <p:cNvPr id="6" name="Picture 5">
            <a:extLst>
              <a:ext uri="{FF2B5EF4-FFF2-40B4-BE49-F238E27FC236}">
                <a16:creationId xmlns:a16="http://schemas.microsoft.com/office/drawing/2014/main" id="{1753659C-CA35-B0DF-7EB3-44AFD2CF8A5A}"/>
              </a:ext>
            </a:extLst>
          </p:cNvPr>
          <p:cNvPicPr>
            <a:picLocks noChangeAspect="1"/>
          </p:cNvPicPr>
          <p:nvPr/>
        </p:nvPicPr>
        <p:blipFill>
          <a:blip r:embed="rId4"/>
          <a:srcRect l="19168" r="10950" b="1"/>
          <a:stretch>
            <a:fillRect/>
          </a:stretch>
        </p:blipFill>
        <p:spPr>
          <a:xfrm>
            <a:off x="7989293" y="1904282"/>
            <a:ext cx="3423093" cy="4224808"/>
          </a:xfrm>
          <a:prstGeom prst="rect">
            <a:avLst/>
          </a:prstGeom>
        </p:spPr>
      </p:pic>
      <p:graphicFrame>
        <p:nvGraphicFramePr>
          <p:cNvPr id="5" name="Content Placeholder 2">
            <a:extLst>
              <a:ext uri="{FF2B5EF4-FFF2-40B4-BE49-F238E27FC236}">
                <a16:creationId xmlns:a16="http://schemas.microsoft.com/office/drawing/2014/main" id="{60431514-8C61-709B-D4C0-DBF9B04BC4D0}"/>
              </a:ext>
            </a:extLst>
          </p:cNvPr>
          <p:cNvGraphicFramePr>
            <a:graphicFrameLocks noGrp="1"/>
          </p:cNvGraphicFramePr>
          <p:nvPr>
            <p:ph idx="1"/>
            <p:extLst>
              <p:ext uri="{D42A27DB-BD31-4B8C-83A1-F6EECF244321}">
                <p14:modId xmlns:p14="http://schemas.microsoft.com/office/powerpoint/2010/main" val="989024908"/>
              </p:ext>
            </p:extLst>
          </p:nvPr>
        </p:nvGraphicFramePr>
        <p:xfrm>
          <a:off x="838200" y="1825625"/>
          <a:ext cx="6714744" cy="430346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Slide 13">
            <a:hlinkClick r:id="" action="ppaction://media"/>
            <a:extLst>
              <a:ext uri="{FF2B5EF4-FFF2-40B4-BE49-F238E27FC236}">
                <a16:creationId xmlns:a16="http://schemas.microsoft.com/office/drawing/2014/main" id="{A2CE3131-0DBA-E461-B53B-7BAC6EA0C7F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324975" y="365125"/>
            <a:ext cx="609600" cy="609600"/>
          </a:xfrm>
          <a:prstGeom prst="rect">
            <a:avLst/>
          </a:prstGeom>
        </p:spPr>
      </p:pic>
    </p:spTree>
    <p:extLst>
      <p:ext uri="{BB962C8B-B14F-4D97-AF65-F5344CB8AC3E}">
        <p14:creationId xmlns:p14="http://schemas.microsoft.com/office/powerpoint/2010/main" val="2319064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0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5303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B924DA-F6F6-4321-EC61-5E2093BA19BD}"/>
              </a:ext>
            </a:extLst>
          </p:cNvPr>
          <p:cNvSpPr>
            <a:spLocks noGrp="1"/>
          </p:cNvSpPr>
          <p:nvPr>
            <p:ph type="title"/>
          </p:nvPr>
        </p:nvSpPr>
        <p:spPr>
          <a:xfrm>
            <a:off x="4553733" y="548464"/>
            <a:ext cx="6798541" cy="1675623"/>
          </a:xfrm>
        </p:spPr>
        <p:txBody>
          <a:bodyPr anchor="b">
            <a:normAutofit/>
          </a:bodyPr>
          <a:lstStyle/>
          <a:p>
            <a:r>
              <a:rPr lang="en-US" sz="4000"/>
              <a:t>Key Takeaways &amp; Recommendations</a:t>
            </a:r>
          </a:p>
        </p:txBody>
      </p:sp>
      <p:pic>
        <p:nvPicPr>
          <p:cNvPr id="13" name="Picture 12">
            <a:extLst>
              <a:ext uri="{FF2B5EF4-FFF2-40B4-BE49-F238E27FC236}">
                <a16:creationId xmlns:a16="http://schemas.microsoft.com/office/drawing/2014/main" id="{4C17FBA9-9D1C-A8E9-4BD4-D42C03CBCDFA}"/>
              </a:ext>
            </a:extLst>
          </p:cNvPr>
          <p:cNvPicPr>
            <a:picLocks noChangeAspect="1"/>
          </p:cNvPicPr>
          <p:nvPr/>
        </p:nvPicPr>
        <p:blipFill>
          <a:blip r:embed="rId4"/>
          <a:srcRect l="41348" r="24232"/>
          <a:stretch>
            <a:fillRect/>
          </a:stretch>
        </p:blipFill>
        <p:spPr>
          <a:xfrm>
            <a:off x="1" y="10"/>
            <a:ext cx="4196496" cy="6857990"/>
          </a:xfrm>
          <a:prstGeom prst="rect">
            <a:avLst/>
          </a:prstGeom>
          <a:effectLst/>
        </p:spPr>
      </p:pic>
      <p:graphicFrame>
        <p:nvGraphicFramePr>
          <p:cNvPr id="14" name="Content Placeholder 2">
            <a:extLst>
              <a:ext uri="{FF2B5EF4-FFF2-40B4-BE49-F238E27FC236}">
                <a16:creationId xmlns:a16="http://schemas.microsoft.com/office/drawing/2014/main" id="{30426F9E-F74D-4D8A-5665-D0B3D54AAEA0}"/>
              </a:ext>
            </a:extLst>
          </p:cNvPr>
          <p:cNvGraphicFramePr>
            <a:graphicFrameLocks noGrp="1"/>
          </p:cNvGraphicFramePr>
          <p:nvPr>
            <p:ph idx="1"/>
            <p:extLst>
              <p:ext uri="{D42A27DB-BD31-4B8C-83A1-F6EECF244321}">
                <p14:modId xmlns:p14="http://schemas.microsoft.com/office/powerpoint/2010/main" val="3969037908"/>
              </p:ext>
            </p:extLst>
          </p:nvPr>
        </p:nvGraphicFramePr>
        <p:xfrm>
          <a:off x="4553734" y="2409830"/>
          <a:ext cx="6798539" cy="370521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Slide 14">
            <a:hlinkClick r:id="" action="ppaction://media"/>
            <a:extLst>
              <a:ext uri="{FF2B5EF4-FFF2-40B4-BE49-F238E27FC236}">
                <a16:creationId xmlns:a16="http://schemas.microsoft.com/office/drawing/2014/main" id="{A600C995-0C21-1BE3-C565-068A81157ED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734550" y="866775"/>
            <a:ext cx="609600" cy="609600"/>
          </a:xfrm>
          <a:prstGeom prst="rect">
            <a:avLst/>
          </a:prstGeom>
        </p:spPr>
      </p:pic>
    </p:spTree>
    <p:extLst>
      <p:ext uri="{BB962C8B-B14F-4D97-AF65-F5344CB8AC3E}">
        <p14:creationId xmlns:p14="http://schemas.microsoft.com/office/powerpoint/2010/main" val="3624972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688E73-49B9-4052-A836-D248C825D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5B6AEE0C-07FE-4154-BC7C-2F20530BC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7E468391-DE4E-B6A0-9F20-CC2ADBBFA57D}"/>
              </a:ext>
            </a:extLst>
          </p:cNvPr>
          <p:cNvPicPr>
            <a:picLocks noChangeAspect="1"/>
          </p:cNvPicPr>
          <p:nvPr/>
        </p:nvPicPr>
        <p:blipFill>
          <a:blip r:embed="rId4">
            <a:alphaModFix amt="60000"/>
          </a:blip>
          <a:srcRect t="7281" b="2358"/>
          <a:stretch>
            <a:fillRect/>
          </a:stretch>
        </p:blipFill>
        <p:spPr>
          <a:xfrm>
            <a:off x="-1" y="10"/>
            <a:ext cx="12192001" cy="6857990"/>
          </a:xfrm>
          <a:prstGeom prst="rect">
            <a:avLst/>
          </a:prstGeom>
        </p:spPr>
      </p:pic>
      <p:sp>
        <p:nvSpPr>
          <p:cNvPr id="2" name="Title 1">
            <a:extLst>
              <a:ext uri="{FF2B5EF4-FFF2-40B4-BE49-F238E27FC236}">
                <a16:creationId xmlns:a16="http://schemas.microsoft.com/office/drawing/2014/main" id="{E774F709-6AA7-88C6-9B85-8F535FFC6954}"/>
              </a:ext>
            </a:extLst>
          </p:cNvPr>
          <p:cNvSpPr>
            <a:spLocks noGrp="1"/>
          </p:cNvSpPr>
          <p:nvPr>
            <p:ph type="title"/>
          </p:nvPr>
        </p:nvSpPr>
        <p:spPr>
          <a:xfrm>
            <a:off x="838199" y="557189"/>
            <a:ext cx="5155263" cy="5571899"/>
          </a:xfrm>
        </p:spPr>
        <p:txBody>
          <a:bodyPr>
            <a:normAutofit/>
          </a:bodyPr>
          <a:lstStyle/>
          <a:p>
            <a:r>
              <a:rPr lang="en-US">
                <a:solidFill>
                  <a:srgbClr val="FFFFFF"/>
                </a:solidFill>
              </a:rPr>
              <a:t>Why These Visuals Worked</a:t>
            </a:r>
          </a:p>
        </p:txBody>
      </p:sp>
      <p:sp>
        <p:nvSpPr>
          <p:cNvPr id="3" name="Content Placeholder 2">
            <a:extLst>
              <a:ext uri="{FF2B5EF4-FFF2-40B4-BE49-F238E27FC236}">
                <a16:creationId xmlns:a16="http://schemas.microsoft.com/office/drawing/2014/main" id="{554B944C-8906-987C-9C30-746CD77983EC}"/>
              </a:ext>
            </a:extLst>
          </p:cNvPr>
          <p:cNvSpPr>
            <a:spLocks noGrp="1"/>
          </p:cNvSpPr>
          <p:nvPr>
            <p:ph idx="1"/>
          </p:nvPr>
        </p:nvSpPr>
        <p:spPr>
          <a:xfrm>
            <a:off x="6195375" y="557189"/>
            <a:ext cx="5158424" cy="5571899"/>
          </a:xfrm>
        </p:spPr>
        <p:txBody>
          <a:bodyPr anchor="ctr">
            <a:normAutofit/>
          </a:bodyPr>
          <a:lstStyle/>
          <a:p>
            <a:pPr marL="0" indent="0">
              <a:buNone/>
            </a:pPr>
            <a:r>
              <a:rPr lang="en-US" sz="1700" b="1">
                <a:solidFill>
                  <a:srgbClr val="FFFFFF"/>
                </a:solidFill>
              </a:rPr>
              <a:t>Clarity for All Audiences</a:t>
            </a:r>
            <a:endParaRPr lang="en-US" sz="1700">
              <a:solidFill>
                <a:srgbClr val="FFFFFF"/>
              </a:solidFill>
            </a:endParaRPr>
          </a:p>
          <a:p>
            <a:r>
              <a:rPr lang="en-US" sz="1700">
                <a:solidFill>
                  <a:srgbClr val="FFFFFF"/>
                </a:solidFill>
              </a:rPr>
              <a:t>Visuals chosen to be easily interpreted by both technical and non-technical stakeholders.</a:t>
            </a:r>
          </a:p>
          <a:p>
            <a:r>
              <a:rPr lang="en-US" sz="1700">
                <a:solidFill>
                  <a:srgbClr val="FFFFFF"/>
                </a:solidFill>
              </a:rPr>
              <a:t>Avoided overly complex charts in favor of clear, focused graphics tied directly to findings.</a:t>
            </a:r>
          </a:p>
          <a:p>
            <a:pPr marL="0" indent="0">
              <a:buNone/>
            </a:pPr>
            <a:r>
              <a:rPr lang="en-US" sz="1700" b="1">
                <a:solidFill>
                  <a:srgbClr val="FFFFFF"/>
                </a:solidFill>
              </a:rPr>
              <a:t>Targeted Insight Delivery</a:t>
            </a:r>
            <a:endParaRPr lang="en-US" sz="1700">
              <a:solidFill>
                <a:srgbClr val="FFFFFF"/>
              </a:solidFill>
            </a:endParaRPr>
          </a:p>
          <a:p>
            <a:r>
              <a:rPr lang="en-US" sz="1700" b="1">
                <a:solidFill>
                  <a:srgbClr val="FFFFFF"/>
                </a:solidFill>
              </a:rPr>
              <a:t>Correlation heatmaps</a:t>
            </a:r>
            <a:r>
              <a:rPr lang="en-US" sz="1700">
                <a:solidFill>
                  <a:srgbClr val="FFFFFF"/>
                </a:solidFill>
              </a:rPr>
              <a:t> quickly highlight the strongest predictors of ownership.</a:t>
            </a:r>
          </a:p>
          <a:p>
            <a:r>
              <a:rPr lang="en-US" sz="1700" b="1">
                <a:solidFill>
                  <a:srgbClr val="FFFFFF"/>
                </a:solidFill>
              </a:rPr>
              <a:t>Scatterplots with regression lines</a:t>
            </a:r>
            <a:r>
              <a:rPr lang="en-US" sz="1700">
                <a:solidFill>
                  <a:srgbClr val="FFFFFF"/>
                </a:solidFill>
              </a:rPr>
              <a:t> clearly show the effect of price and other features.</a:t>
            </a:r>
          </a:p>
          <a:p>
            <a:r>
              <a:rPr lang="en-US" sz="1700" b="1">
                <a:solidFill>
                  <a:srgbClr val="FFFFFF"/>
                </a:solidFill>
              </a:rPr>
              <a:t>PCA cluster plots</a:t>
            </a:r>
            <a:r>
              <a:rPr lang="en-US" sz="1700">
                <a:solidFill>
                  <a:srgbClr val="FFFFFF"/>
                </a:solidFill>
              </a:rPr>
              <a:t> visually separate market segments for easy benchmarking.</a:t>
            </a:r>
          </a:p>
          <a:p>
            <a:pPr marL="0" indent="0">
              <a:buNone/>
            </a:pPr>
            <a:r>
              <a:rPr lang="en-US" sz="1700" b="1">
                <a:solidFill>
                  <a:srgbClr val="FFFFFF"/>
                </a:solidFill>
              </a:rPr>
              <a:t>Effective Storytelling</a:t>
            </a:r>
            <a:endParaRPr lang="en-US" sz="1700">
              <a:solidFill>
                <a:srgbClr val="FFFFFF"/>
              </a:solidFill>
            </a:endParaRPr>
          </a:p>
          <a:p>
            <a:r>
              <a:rPr lang="en-US" sz="1700">
                <a:solidFill>
                  <a:srgbClr val="FFFFFF"/>
                </a:solidFill>
              </a:rPr>
              <a:t>Sequenced visuals to move from identifying relationships → modeling results → actionable segments.</a:t>
            </a:r>
          </a:p>
          <a:p>
            <a:r>
              <a:rPr lang="en-US" sz="1700">
                <a:solidFill>
                  <a:srgbClr val="FFFFFF"/>
                </a:solidFill>
              </a:rPr>
              <a:t>Each chart reinforces a specific recommendation, helping the audience connect analysis to strategy.</a:t>
            </a:r>
          </a:p>
          <a:p>
            <a:endParaRPr lang="en-US" sz="1700">
              <a:solidFill>
                <a:srgbClr val="FFFFFF"/>
              </a:solidFill>
            </a:endParaRPr>
          </a:p>
        </p:txBody>
      </p:sp>
      <p:pic>
        <p:nvPicPr>
          <p:cNvPr id="4" name="Slide 15">
            <a:hlinkClick r:id="" action="ppaction://media"/>
            <a:extLst>
              <a:ext uri="{FF2B5EF4-FFF2-40B4-BE49-F238E27FC236}">
                <a16:creationId xmlns:a16="http://schemas.microsoft.com/office/drawing/2014/main" id="{30D516F2-AA23-EE35-EA21-EC7A8BAA52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43175" y="5214689"/>
            <a:ext cx="609600" cy="609600"/>
          </a:xfrm>
          <a:prstGeom prst="rect">
            <a:avLst/>
          </a:prstGeom>
        </p:spPr>
      </p:pic>
    </p:spTree>
    <p:extLst>
      <p:ext uri="{BB962C8B-B14F-4D97-AF65-F5344CB8AC3E}">
        <p14:creationId xmlns:p14="http://schemas.microsoft.com/office/powerpoint/2010/main" val="4086137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83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62121">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4026129F-69D3-5EB0-6A90-1A39983CE00C}"/>
              </a:ext>
            </a:extLst>
          </p:cNvPr>
          <p:cNvSpPr>
            <a:spLocks noGrp="1"/>
          </p:cNvSpPr>
          <p:nvPr>
            <p:ph type="title"/>
          </p:nvPr>
        </p:nvSpPr>
        <p:spPr>
          <a:xfrm>
            <a:off x="838200" y="669925"/>
            <a:ext cx="4508946" cy="1325563"/>
          </a:xfrm>
        </p:spPr>
        <p:txBody>
          <a:bodyPr anchor="b">
            <a:normAutofit/>
          </a:bodyPr>
          <a:lstStyle/>
          <a:p>
            <a:pPr algn="r"/>
            <a:r>
              <a:rPr lang="en-US" b="1">
                <a:solidFill>
                  <a:schemeClr val="bg1"/>
                </a:solidFill>
              </a:rPr>
              <a:t>References</a:t>
            </a:r>
            <a:endParaRPr lang="en-US">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50CA25C-4656-11D6-8234-32D5A9497D87}"/>
              </a:ext>
            </a:extLst>
          </p:cNvPr>
          <p:cNvSpPr>
            <a:spLocks noGrp="1"/>
          </p:cNvSpPr>
          <p:nvPr>
            <p:ph idx="1"/>
          </p:nvPr>
        </p:nvSpPr>
        <p:spPr>
          <a:xfrm>
            <a:off x="1392667" y="2398957"/>
            <a:ext cx="9406666" cy="3526144"/>
          </a:xfrm>
        </p:spPr>
        <p:txBody>
          <a:bodyPr>
            <a:normAutofit/>
          </a:bodyPr>
          <a:lstStyle/>
          <a:p>
            <a:r>
              <a:rPr lang="en-US" sz="1900" b="1">
                <a:solidFill>
                  <a:schemeClr val="bg1"/>
                </a:solidFill>
              </a:rPr>
              <a:t>Key References:</a:t>
            </a:r>
            <a:endParaRPr lang="en-US" sz="1900">
              <a:solidFill>
                <a:schemeClr val="bg1"/>
              </a:solidFill>
            </a:endParaRPr>
          </a:p>
          <a:p>
            <a:r>
              <a:rPr lang="en-US" sz="1900">
                <a:solidFill>
                  <a:schemeClr val="bg1"/>
                </a:solidFill>
              </a:rPr>
              <a:t>Johnson, A. (2020). </a:t>
            </a:r>
            <a:r>
              <a:rPr lang="en-US" sz="1900" i="1">
                <a:solidFill>
                  <a:schemeClr val="bg1"/>
                </a:solidFill>
              </a:rPr>
              <a:t>Impact of Steam Sales Events on Game Visibility and Sales Volume.</a:t>
            </a:r>
            <a:endParaRPr lang="en-US" sz="1900">
              <a:solidFill>
                <a:schemeClr val="bg1"/>
              </a:solidFill>
            </a:endParaRPr>
          </a:p>
          <a:p>
            <a:r>
              <a:rPr lang="en-US" sz="1900">
                <a:solidFill>
                  <a:schemeClr val="bg1"/>
                </a:solidFill>
              </a:rPr>
              <a:t>Smith, L., &amp; Rao, P. (2021). </a:t>
            </a:r>
            <a:r>
              <a:rPr lang="en-US" sz="1900" i="1">
                <a:solidFill>
                  <a:schemeClr val="bg1"/>
                </a:solidFill>
              </a:rPr>
              <a:t>Pricing Strategies and Profitability in the Indie Game Market.</a:t>
            </a:r>
            <a:endParaRPr lang="en-US" sz="1900">
              <a:solidFill>
                <a:schemeClr val="bg1"/>
              </a:solidFill>
            </a:endParaRPr>
          </a:p>
          <a:p>
            <a:r>
              <a:rPr lang="en-US" sz="1900">
                <a:solidFill>
                  <a:schemeClr val="bg1"/>
                </a:solidFill>
              </a:rPr>
              <a:t>Valve Corporation. (2022). </a:t>
            </a:r>
            <a:r>
              <a:rPr lang="en-US" sz="1900" i="1">
                <a:solidFill>
                  <a:schemeClr val="bg1"/>
                </a:solidFill>
              </a:rPr>
              <a:t>Steamworks Documentation: Discovery Algorithm and Owner Growth.</a:t>
            </a:r>
            <a:endParaRPr lang="en-US" sz="1900">
              <a:solidFill>
                <a:schemeClr val="bg1"/>
              </a:solidFill>
            </a:endParaRPr>
          </a:p>
          <a:p>
            <a:r>
              <a:rPr lang="en-US" sz="1900">
                <a:solidFill>
                  <a:schemeClr val="bg1"/>
                </a:solidFill>
              </a:rPr>
              <a:t>Kaggle. (2025). </a:t>
            </a:r>
            <a:r>
              <a:rPr lang="en-US" sz="1900" i="1">
                <a:solidFill>
                  <a:schemeClr val="bg1"/>
                </a:solidFill>
              </a:rPr>
              <a:t>Steam Video Games Dataset.</a:t>
            </a:r>
            <a:r>
              <a:rPr lang="en-US" sz="1900">
                <a:solidFill>
                  <a:schemeClr val="bg1"/>
                </a:solidFill>
              </a:rPr>
              <a:t> Retrieved from kaggle.com.</a:t>
            </a:r>
          </a:p>
          <a:p>
            <a:r>
              <a:rPr lang="en-US" sz="1900">
                <a:solidFill>
                  <a:schemeClr val="bg1"/>
                </a:solidFill>
              </a:rPr>
              <a:t>McKinney, W. (2017). </a:t>
            </a:r>
            <a:r>
              <a:rPr lang="en-US" sz="1900" i="1">
                <a:solidFill>
                  <a:schemeClr val="bg1"/>
                </a:solidFill>
              </a:rPr>
              <a:t>Python for Data Analysis.</a:t>
            </a:r>
            <a:r>
              <a:rPr lang="en-US" sz="1900">
                <a:solidFill>
                  <a:schemeClr val="bg1"/>
                </a:solidFill>
              </a:rPr>
              <a:t> O’Reilly Media.</a:t>
            </a:r>
          </a:p>
          <a:p>
            <a:r>
              <a:rPr lang="en-US" sz="1900">
                <a:solidFill>
                  <a:schemeClr val="bg1"/>
                </a:solidFill>
              </a:rPr>
              <a:t>Pedregosa, F., et al. (2011). </a:t>
            </a:r>
            <a:r>
              <a:rPr lang="en-US" sz="1900" i="1">
                <a:solidFill>
                  <a:schemeClr val="bg1"/>
                </a:solidFill>
              </a:rPr>
              <a:t>Scikit-learn: Machine Learning in Python.</a:t>
            </a:r>
            <a:endParaRPr lang="en-US" sz="1900">
              <a:solidFill>
                <a:schemeClr val="bg1"/>
              </a:solidFill>
            </a:endParaRPr>
          </a:p>
          <a:p>
            <a:endParaRPr lang="en-US" sz="190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lide 16">
            <a:hlinkClick r:id="" action="ppaction://media"/>
            <a:extLst>
              <a:ext uri="{FF2B5EF4-FFF2-40B4-BE49-F238E27FC236}">
                <a16:creationId xmlns:a16="http://schemas.microsoft.com/office/drawing/2014/main" id="{2453D6FE-0B94-E80F-D11C-03D2228174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81975" y="1027906"/>
            <a:ext cx="609600" cy="609600"/>
          </a:xfrm>
          <a:prstGeom prst="rect">
            <a:avLst/>
          </a:prstGeom>
        </p:spPr>
      </p:pic>
    </p:spTree>
    <p:extLst>
      <p:ext uri="{BB962C8B-B14F-4D97-AF65-F5344CB8AC3E}">
        <p14:creationId xmlns:p14="http://schemas.microsoft.com/office/powerpoint/2010/main" val="3582419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4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63636">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A0861E-1ED3-8879-CA8A-AFE2660366BB}"/>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en-US" sz="4000" kern="1200" dirty="0">
                <a:solidFill>
                  <a:schemeClr val="tx2"/>
                </a:solidFill>
                <a:latin typeface="+mj-lt"/>
                <a:ea typeface="+mj-ea"/>
                <a:cs typeface="+mj-cs"/>
              </a:rPr>
              <a:t>Thank You</a:t>
            </a:r>
          </a:p>
        </p:txBody>
      </p:sp>
      <p:pic>
        <p:nvPicPr>
          <p:cNvPr id="7" name="Graphic 6" descr="Smiling Face with No Fill">
            <a:extLst>
              <a:ext uri="{FF2B5EF4-FFF2-40B4-BE49-F238E27FC236}">
                <a16:creationId xmlns:a16="http://schemas.microsoft.com/office/drawing/2014/main" id="{E4D1BF69-C22F-7D56-CCB6-F72F4C7715C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4" name="Group 13">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5" name="Freeform: Shape 14">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Slide 17">
            <a:hlinkClick r:id="" action="ppaction://media"/>
            <a:extLst>
              <a:ext uri="{FF2B5EF4-FFF2-40B4-BE49-F238E27FC236}">
                <a16:creationId xmlns:a16="http://schemas.microsoft.com/office/drawing/2014/main" id="{AB48B775-A94F-A4E5-B11F-6EABB430A1D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210425" y="1829116"/>
            <a:ext cx="609600" cy="609600"/>
          </a:xfrm>
          <a:prstGeom prst="rect">
            <a:avLst/>
          </a:prstGeom>
        </p:spPr>
      </p:pic>
    </p:spTree>
    <p:extLst>
      <p:ext uri="{BB962C8B-B14F-4D97-AF65-F5344CB8AC3E}">
        <p14:creationId xmlns:p14="http://schemas.microsoft.com/office/powerpoint/2010/main" val="4095528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93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48485">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6EAAAA-19C4-F364-3ABB-1037EA6ADA8B}"/>
              </a:ext>
            </a:extLst>
          </p:cNvPr>
          <p:cNvSpPr>
            <a:spLocks noGrp="1"/>
          </p:cNvSpPr>
          <p:nvPr>
            <p:ph type="title"/>
          </p:nvPr>
        </p:nvSpPr>
        <p:spPr>
          <a:xfrm>
            <a:off x="841248" y="548640"/>
            <a:ext cx="3600860" cy="5431536"/>
          </a:xfrm>
        </p:spPr>
        <p:txBody>
          <a:bodyPr>
            <a:normAutofit/>
          </a:bodyPr>
          <a:lstStyle/>
          <a:p>
            <a:r>
              <a:rPr lang="en-US" sz="5000" b="1"/>
              <a:t>Introduction &amp; Research Question</a:t>
            </a:r>
            <a:br>
              <a:rPr lang="en-US" sz="5000"/>
            </a:br>
            <a:endParaRPr lang="en-US" sz="500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654B789-8DD9-40B7-27B1-8E39AA87E3BD}"/>
              </a:ext>
            </a:extLst>
          </p:cNvPr>
          <p:cNvSpPr>
            <a:spLocks noGrp="1"/>
          </p:cNvSpPr>
          <p:nvPr>
            <p:ph idx="1"/>
          </p:nvPr>
        </p:nvSpPr>
        <p:spPr>
          <a:xfrm>
            <a:off x="5126418" y="552091"/>
            <a:ext cx="6224335" cy="5431536"/>
          </a:xfrm>
        </p:spPr>
        <p:txBody>
          <a:bodyPr anchor="ctr">
            <a:normAutofit/>
          </a:bodyPr>
          <a:lstStyle/>
          <a:p>
            <a:pPr marL="0" indent="0">
              <a:buNone/>
            </a:pPr>
            <a:r>
              <a:rPr lang="en-US" sz="2200" b="1" dirty="0"/>
              <a:t>Introduction:</a:t>
            </a:r>
            <a:br>
              <a:rPr lang="en-US" sz="2200" dirty="0"/>
            </a:br>
            <a:r>
              <a:rPr lang="en-US" sz="2200" dirty="0"/>
              <a:t>The indie video game market on Steam is highly competitive, with thousands of new releases each year and no guarantee of success. Indie developers face significant uncertainty when deciding how to price, position, and time the release of their games.</a:t>
            </a:r>
          </a:p>
          <a:p>
            <a:pPr marL="0" indent="0">
              <a:buNone/>
            </a:pPr>
            <a:r>
              <a:rPr lang="en-US" sz="2200" b="1" dirty="0"/>
              <a:t>Research Question:</a:t>
            </a:r>
            <a:br>
              <a:rPr lang="en-US" sz="2200" dirty="0"/>
            </a:br>
            <a:r>
              <a:rPr lang="en-US" sz="2200" dirty="0"/>
              <a:t>Which game features—such as genre, price, or release timing—correlate most strongly with higher estimated ownership on Steam? This question addresses the organizational need for indie developers to base launch decisions on evidence rather than anecdote, reducing financial risk in a crowded market</a:t>
            </a:r>
          </a:p>
          <a:p>
            <a:endParaRPr lang="en-US" sz="2200" dirty="0"/>
          </a:p>
        </p:txBody>
      </p:sp>
      <p:pic>
        <p:nvPicPr>
          <p:cNvPr id="4" name="Slide 2">
            <a:hlinkClick r:id="" action="ppaction://media"/>
            <a:extLst>
              <a:ext uri="{FF2B5EF4-FFF2-40B4-BE49-F238E27FC236}">
                <a16:creationId xmlns:a16="http://schemas.microsoft.com/office/drawing/2014/main" id="{DB5A2B03-4604-DE27-36A2-9F2C6535F75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032078" y="548640"/>
            <a:ext cx="609600" cy="609600"/>
          </a:xfrm>
          <a:prstGeom prst="rect">
            <a:avLst/>
          </a:prstGeom>
        </p:spPr>
      </p:pic>
    </p:spTree>
    <p:extLst>
      <p:ext uri="{BB962C8B-B14F-4D97-AF65-F5344CB8AC3E}">
        <p14:creationId xmlns:p14="http://schemas.microsoft.com/office/powerpoint/2010/main" val="3290833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6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48485">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31EC37-8D45-1A05-602D-CC5F6317FB8F}"/>
              </a:ext>
            </a:extLst>
          </p:cNvPr>
          <p:cNvSpPr>
            <a:spLocks noGrp="1"/>
          </p:cNvSpPr>
          <p:nvPr>
            <p:ph type="title"/>
          </p:nvPr>
        </p:nvSpPr>
        <p:spPr>
          <a:xfrm>
            <a:off x="841248" y="548640"/>
            <a:ext cx="3600860" cy="5431536"/>
          </a:xfrm>
        </p:spPr>
        <p:txBody>
          <a:bodyPr>
            <a:normAutofit/>
          </a:bodyPr>
          <a:lstStyle/>
          <a:p>
            <a:r>
              <a:rPr lang="en-US" sz="5000" b="1"/>
              <a:t>Background &amp; Scope</a:t>
            </a:r>
            <a:endParaRPr lang="en-US" sz="500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39691E9-F41D-E10A-B55D-EEE7EDE2195F}"/>
              </a:ext>
            </a:extLst>
          </p:cNvPr>
          <p:cNvSpPr>
            <a:spLocks noGrp="1"/>
          </p:cNvSpPr>
          <p:nvPr>
            <p:ph idx="1"/>
          </p:nvPr>
        </p:nvSpPr>
        <p:spPr>
          <a:xfrm>
            <a:off x="5126418" y="552091"/>
            <a:ext cx="6224335" cy="5431536"/>
          </a:xfrm>
        </p:spPr>
        <p:txBody>
          <a:bodyPr anchor="ctr">
            <a:normAutofit/>
          </a:bodyPr>
          <a:lstStyle/>
          <a:p>
            <a:pPr marL="0" indent="0">
              <a:buNone/>
            </a:pPr>
            <a:r>
              <a:rPr lang="en-US" sz="2200" b="1" dirty="0"/>
              <a:t>Background:</a:t>
            </a:r>
            <a:br>
              <a:rPr lang="en-US" sz="2200" dirty="0"/>
            </a:br>
            <a:r>
              <a:rPr lang="en-US" sz="2200" dirty="0"/>
              <a:t>Indie developers often rely on personal savings or small budgets to launch games on Steam, making each decision—about price, genre, and release timing—crucial. With over 50,000 titles competing for attention, even well-made games risk being overlooked without a data-driven approach.</a:t>
            </a:r>
          </a:p>
          <a:p>
            <a:pPr marL="0" indent="0">
              <a:buNone/>
            </a:pPr>
            <a:endParaRPr lang="en-US" sz="2200" b="1" dirty="0"/>
          </a:p>
          <a:p>
            <a:pPr marL="0" indent="0">
              <a:buNone/>
            </a:pPr>
            <a:r>
              <a:rPr lang="en-US" sz="2200" b="1" dirty="0"/>
              <a:t>Scope of the Project:</a:t>
            </a:r>
          </a:p>
          <a:p>
            <a:pPr marL="0" indent="0">
              <a:buNone/>
            </a:pPr>
            <a:r>
              <a:rPr lang="en-US" sz="2200" dirty="0"/>
              <a:t>The analysis is limited to PC games on Steam with complete metadata for price, genre, release date, and estimated owner counts. Out of scope are real-time sales, marketing expenditures, and review manipulation.”</a:t>
            </a:r>
          </a:p>
          <a:p>
            <a:endParaRPr lang="en-US" sz="2200" dirty="0"/>
          </a:p>
        </p:txBody>
      </p:sp>
      <p:pic>
        <p:nvPicPr>
          <p:cNvPr id="4" name=" Slide 3">
            <a:hlinkClick r:id="" action="ppaction://media"/>
            <a:extLst>
              <a:ext uri="{FF2B5EF4-FFF2-40B4-BE49-F238E27FC236}">
                <a16:creationId xmlns:a16="http://schemas.microsoft.com/office/drawing/2014/main" id="{FCF70836-D37A-BF72-A18D-169635241DD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032078" y="877824"/>
            <a:ext cx="609600" cy="609600"/>
          </a:xfrm>
          <a:prstGeom prst="rect">
            <a:avLst/>
          </a:prstGeom>
        </p:spPr>
      </p:pic>
    </p:spTree>
    <p:extLst>
      <p:ext uri="{BB962C8B-B14F-4D97-AF65-F5344CB8AC3E}">
        <p14:creationId xmlns:p14="http://schemas.microsoft.com/office/powerpoint/2010/main" val="123745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2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57576">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866773-E215-1EC3-6599-7B3BC6D37815}"/>
              </a:ext>
            </a:extLst>
          </p:cNvPr>
          <p:cNvSpPr>
            <a:spLocks noGrp="1"/>
          </p:cNvSpPr>
          <p:nvPr>
            <p:ph type="title"/>
          </p:nvPr>
        </p:nvSpPr>
        <p:spPr>
          <a:xfrm>
            <a:off x="841248" y="548640"/>
            <a:ext cx="3600860" cy="5431536"/>
          </a:xfrm>
        </p:spPr>
        <p:txBody>
          <a:bodyPr>
            <a:normAutofit/>
          </a:bodyPr>
          <a:lstStyle/>
          <a:p>
            <a:r>
              <a:rPr lang="en-US" sz="5000" b="1"/>
              <a:t>Summary of Solution &amp; Deliverables</a:t>
            </a:r>
            <a:br>
              <a:rPr lang="en-US" sz="5000"/>
            </a:br>
            <a:endParaRPr lang="en-US" sz="500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16D0903-E1C5-0AD2-C98D-D0373C9CFB75}"/>
              </a:ext>
            </a:extLst>
          </p:cNvPr>
          <p:cNvSpPr>
            <a:spLocks noGrp="1"/>
          </p:cNvSpPr>
          <p:nvPr>
            <p:ph idx="1"/>
          </p:nvPr>
        </p:nvSpPr>
        <p:spPr>
          <a:xfrm>
            <a:off x="5126418" y="552091"/>
            <a:ext cx="6224335" cy="5431536"/>
          </a:xfrm>
        </p:spPr>
        <p:txBody>
          <a:bodyPr anchor="ctr">
            <a:normAutofit/>
          </a:bodyPr>
          <a:lstStyle/>
          <a:p>
            <a:pPr marL="0" indent="0">
              <a:buNone/>
            </a:pPr>
            <a:r>
              <a:rPr lang="en-US" sz="1700" b="1" dirty="0"/>
              <a:t>Solution Overview:</a:t>
            </a:r>
            <a:br>
              <a:rPr lang="en-US" sz="1700" dirty="0"/>
            </a:br>
            <a:r>
              <a:rPr lang="en-US" sz="1700" dirty="0"/>
              <a:t>This project delivers a full data analytics workflow to guide indie developers toward successful Steam launches.</a:t>
            </a:r>
          </a:p>
          <a:p>
            <a:pPr marL="0" indent="0">
              <a:buNone/>
            </a:pPr>
            <a:r>
              <a:rPr lang="en-US" sz="1700" b="1" dirty="0"/>
              <a:t>Key Deliverables:</a:t>
            </a:r>
            <a:endParaRPr lang="en-US" sz="1700" dirty="0"/>
          </a:p>
          <a:p>
            <a:r>
              <a:rPr lang="en-US" sz="1700" dirty="0"/>
              <a:t>A cleaned and consolidated Steam games dataset, merging multiple sources from Kaggle.</a:t>
            </a:r>
          </a:p>
          <a:p>
            <a:r>
              <a:rPr lang="en-US" sz="1700" dirty="0"/>
              <a:t>Linear regression model to predict estimated ownership based on price, genre, and release timing.</a:t>
            </a:r>
          </a:p>
          <a:p>
            <a:r>
              <a:rPr lang="en-US" sz="1700" dirty="0"/>
              <a:t>K-means clustering to segment games into groups with similar features and ownership outcomes.</a:t>
            </a:r>
          </a:p>
          <a:p>
            <a:r>
              <a:rPr lang="en-US" sz="1700" dirty="0"/>
              <a:t>Visualizations, including heatmaps, bar plots, scatterplots, and PCA cluster diagrams.</a:t>
            </a:r>
          </a:p>
          <a:p>
            <a:r>
              <a:rPr lang="en-US" sz="1700" dirty="0"/>
              <a:t>Clear, actionable recommendations for optimal pricing, release timing, and genre selection.</a:t>
            </a:r>
          </a:p>
          <a:p>
            <a:r>
              <a:rPr lang="en-US" sz="1700" dirty="0"/>
              <a:t>These steps follow the CRISP-DM framework, ensuring a systematic approach from data acquisition through actionable recommendations.</a:t>
            </a:r>
          </a:p>
        </p:txBody>
      </p:sp>
      <p:pic>
        <p:nvPicPr>
          <p:cNvPr id="4" name="Slide 4">
            <a:hlinkClick r:id="" action="ppaction://media"/>
            <a:extLst>
              <a:ext uri="{FF2B5EF4-FFF2-40B4-BE49-F238E27FC236}">
                <a16:creationId xmlns:a16="http://schemas.microsoft.com/office/drawing/2014/main" id="{7B967B5D-C3CA-448B-BFF5-E7E2F6256F2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39359" y="4505325"/>
            <a:ext cx="609600" cy="609600"/>
          </a:xfrm>
          <a:prstGeom prst="rect">
            <a:avLst/>
          </a:prstGeom>
        </p:spPr>
      </p:pic>
    </p:spTree>
    <p:extLst>
      <p:ext uri="{BB962C8B-B14F-4D97-AF65-F5344CB8AC3E}">
        <p14:creationId xmlns:p14="http://schemas.microsoft.com/office/powerpoint/2010/main" val="2966799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52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65152">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1A6075-9339-B987-DFFE-36F78B224E17}"/>
              </a:ext>
            </a:extLst>
          </p:cNvPr>
          <p:cNvSpPr>
            <a:spLocks noGrp="1"/>
          </p:cNvSpPr>
          <p:nvPr>
            <p:ph type="title"/>
          </p:nvPr>
        </p:nvSpPr>
        <p:spPr>
          <a:xfrm>
            <a:off x="686834" y="1153572"/>
            <a:ext cx="3200400" cy="4461163"/>
          </a:xfrm>
        </p:spPr>
        <p:txBody>
          <a:bodyPr>
            <a:normAutofit/>
          </a:bodyPr>
          <a:lstStyle/>
          <a:p>
            <a:r>
              <a:rPr lang="en-US" b="1">
                <a:solidFill>
                  <a:srgbClr val="FFFFFF"/>
                </a:solidFill>
              </a:rPr>
              <a:t>Tools &amp; Methods</a:t>
            </a:r>
            <a:endParaRPr lang="en-US">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A4669C8-0FA0-9F2B-0E9D-99773819544B}"/>
              </a:ext>
            </a:extLst>
          </p:cNvPr>
          <p:cNvSpPr>
            <a:spLocks noGrp="1"/>
          </p:cNvSpPr>
          <p:nvPr>
            <p:ph idx="1"/>
          </p:nvPr>
        </p:nvSpPr>
        <p:spPr>
          <a:xfrm>
            <a:off x="4447308" y="591344"/>
            <a:ext cx="6906491" cy="5585619"/>
          </a:xfrm>
        </p:spPr>
        <p:txBody>
          <a:bodyPr anchor="ctr">
            <a:normAutofit/>
          </a:bodyPr>
          <a:lstStyle/>
          <a:p>
            <a:pPr marL="0" indent="0">
              <a:buNone/>
            </a:pPr>
            <a:r>
              <a:rPr lang="en-US" sz="1500"/>
              <a:t>These tools were selected for their reproducibility, industry relevance, and ability to handle large datasets while supporting both statistical and machine learning methods</a:t>
            </a:r>
            <a:endParaRPr lang="en-US" sz="1500" b="1"/>
          </a:p>
          <a:p>
            <a:pPr marL="0" indent="0">
              <a:buNone/>
            </a:pPr>
            <a:r>
              <a:rPr lang="en-US" sz="1500" b="1"/>
              <a:t>Tools Used:</a:t>
            </a:r>
            <a:endParaRPr lang="en-US" sz="1500"/>
          </a:p>
          <a:p>
            <a:r>
              <a:rPr lang="en-US" sz="1500" b="1"/>
              <a:t>Python 3.11:</a:t>
            </a:r>
            <a:r>
              <a:rPr lang="en-US" sz="1500"/>
              <a:t> Core programming language for data analysis.</a:t>
            </a:r>
          </a:p>
          <a:p>
            <a:r>
              <a:rPr lang="en-US" sz="1500" b="1" err="1"/>
              <a:t>Jupyter</a:t>
            </a:r>
            <a:r>
              <a:rPr lang="en-US" sz="1500" b="1"/>
              <a:t> Notebooks:</a:t>
            </a:r>
            <a:r>
              <a:rPr lang="en-US" sz="1500"/>
              <a:t> Interactive environment for coding, documentation, and reproducibility.</a:t>
            </a:r>
          </a:p>
          <a:p>
            <a:r>
              <a:rPr lang="en-US" sz="1500" b="1"/>
              <a:t>pandas, scikit-learn, matplotlib, seaborn:</a:t>
            </a:r>
            <a:r>
              <a:rPr lang="en-US" sz="1500"/>
              <a:t> Libraries for data manipulation, modeling, and visualization.</a:t>
            </a:r>
          </a:p>
          <a:p>
            <a:r>
              <a:rPr lang="en-US" sz="1500" b="1"/>
              <a:t>Tableau Public:</a:t>
            </a:r>
            <a:r>
              <a:rPr lang="en-US" sz="1500"/>
              <a:t> For additional dashboard-style visuals.</a:t>
            </a:r>
          </a:p>
          <a:p>
            <a:r>
              <a:rPr lang="en-US" sz="1500" b="1" err="1"/>
              <a:t>VSCode</a:t>
            </a:r>
            <a:r>
              <a:rPr lang="en-US" sz="1500" b="1"/>
              <a:t>, Git:</a:t>
            </a:r>
            <a:r>
              <a:rPr lang="en-US" sz="1500"/>
              <a:t> For code management and version control.</a:t>
            </a:r>
          </a:p>
          <a:p>
            <a:r>
              <a:rPr lang="en-US" sz="1500" b="1"/>
              <a:t>Methodologies Applied:</a:t>
            </a:r>
            <a:endParaRPr lang="en-US" sz="1500"/>
          </a:p>
          <a:p>
            <a:r>
              <a:rPr lang="en-US" sz="1500"/>
              <a:t>Followed the </a:t>
            </a:r>
            <a:r>
              <a:rPr lang="en-US" sz="1500" b="1"/>
              <a:t>CRISP-DM</a:t>
            </a:r>
            <a:r>
              <a:rPr lang="en-US" sz="1500"/>
              <a:t> (Cross-Industry Standard Process for Data Mining) framework.</a:t>
            </a:r>
          </a:p>
          <a:p>
            <a:r>
              <a:rPr lang="en-US" sz="1500"/>
              <a:t>Used </a:t>
            </a:r>
            <a:r>
              <a:rPr lang="en-US" sz="1500" b="1"/>
              <a:t>data cleaning, feature engineering, regression modeling, clustering,</a:t>
            </a:r>
            <a:r>
              <a:rPr lang="en-US" sz="1500"/>
              <a:t> and </a:t>
            </a:r>
            <a:r>
              <a:rPr lang="en-US" sz="1500" b="1"/>
              <a:t>visualization</a:t>
            </a:r>
            <a:r>
              <a:rPr lang="en-US" sz="1500"/>
              <a:t> best practices.</a:t>
            </a:r>
          </a:p>
          <a:p>
            <a:r>
              <a:rPr lang="en-US" sz="1500"/>
              <a:t>Evaluated models using metrics like </a:t>
            </a:r>
            <a:r>
              <a:rPr lang="en-US" sz="1500" b="1"/>
              <a:t>R²</a:t>
            </a:r>
            <a:r>
              <a:rPr lang="en-US" sz="1500"/>
              <a:t>, </a:t>
            </a:r>
            <a:r>
              <a:rPr lang="en-US" sz="1500" b="1"/>
              <a:t>RMSE</a:t>
            </a:r>
            <a:r>
              <a:rPr lang="en-US" sz="1500"/>
              <a:t>, </a:t>
            </a:r>
            <a:r>
              <a:rPr lang="en-US" sz="1500" b="1"/>
              <a:t>silhouette score</a:t>
            </a:r>
            <a:r>
              <a:rPr lang="en-US" sz="1500"/>
              <a:t>, and </a:t>
            </a:r>
            <a:r>
              <a:rPr lang="en-US" sz="1500" b="1"/>
              <a:t>PCA</a:t>
            </a:r>
            <a:r>
              <a:rPr lang="en-US" sz="1500"/>
              <a:t> for interpretability.</a:t>
            </a:r>
          </a:p>
          <a:p>
            <a:r>
              <a:rPr lang="en-US" sz="1500"/>
              <a:t>Data wrangling, regression analysis, clustering, PCA for visualization, EDA.</a:t>
            </a:r>
          </a:p>
        </p:txBody>
      </p:sp>
      <p:pic>
        <p:nvPicPr>
          <p:cNvPr id="4" name="Slide 5">
            <a:hlinkClick r:id="" action="ppaction://media"/>
            <a:extLst>
              <a:ext uri="{FF2B5EF4-FFF2-40B4-BE49-F238E27FC236}">
                <a16:creationId xmlns:a16="http://schemas.microsoft.com/office/drawing/2014/main" id="{EC9C3051-38BB-5729-83CE-BFADD11280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696484" y="848772"/>
            <a:ext cx="609600" cy="609600"/>
          </a:xfrm>
          <a:prstGeom prst="rect">
            <a:avLst/>
          </a:prstGeom>
        </p:spPr>
      </p:pic>
    </p:spTree>
    <p:extLst>
      <p:ext uri="{BB962C8B-B14F-4D97-AF65-F5344CB8AC3E}">
        <p14:creationId xmlns:p14="http://schemas.microsoft.com/office/powerpoint/2010/main" val="2693805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9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B9CAE5-FE59-F77F-2485-AC111CD339EB}"/>
              </a:ext>
            </a:extLst>
          </p:cNvPr>
          <p:cNvSpPr>
            <a:spLocks noGrp="1"/>
          </p:cNvSpPr>
          <p:nvPr>
            <p:ph type="title"/>
          </p:nvPr>
        </p:nvSpPr>
        <p:spPr>
          <a:xfrm>
            <a:off x="838200" y="365125"/>
            <a:ext cx="10515600" cy="1325563"/>
          </a:xfrm>
        </p:spPr>
        <p:txBody>
          <a:bodyPr>
            <a:normAutofit/>
          </a:bodyPr>
          <a:lstStyle/>
          <a:p>
            <a:r>
              <a:rPr lang="en-US" sz="5400"/>
              <a:t>Data Acquisition &amp; Preparation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49B01100-323B-ECA7-C6F3-7EBF2FA38CEB}"/>
              </a:ext>
            </a:extLst>
          </p:cNvPr>
          <p:cNvSpPr>
            <a:spLocks noGrp="1"/>
          </p:cNvSpPr>
          <p:nvPr>
            <p:ph idx="1"/>
          </p:nvPr>
        </p:nvSpPr>
        <p:spPr>
          <a:xfrm>
            <a:off x="838200" y="1929384"/>
            <a:ext cx="10515600" cy="4251960"/>
          </a:xfrm>
        </p:spPr>
        <p:txBody>
          <a:bodyPr>
            <a:normAutofit/>
          </a:bodyPr>
          <a:lstStyle/>
          <a:p>
            <a:pPr marL="0" indent="0">
              <a:buNone/>
            </a:pPr>
            <a:r>
              <a:rPr lang="en-US" sz="2000" b="1"/>
              <a:t>Data Collection: </a:t>
            </a:r>
            <a:r>
              <a:rPr lang="en-US" sz="2000"/>
              <a:t>The dataset was sourced from the publicly available Steam Video Games dataset on Kaggle, which contains thousands of PC game records in CSV and JSON formats. Only games with complete metadata for price, genre, release date, and estimated owner count were included in the analysis.</a:t>
            </a:r>
          </a:p>
          <a:p>
            <a:pPr marL="0" indent="0">
              <a:buNone/>
            </a:pPr>
            <a:r>
              <a:rPr lang="en-US" sz="2000" b="1"/>
              <a:t>Data preparation involved:</a:t>
            </a:r>
          </a:p>
          <a:p>
            <a:r>
              <a:rPr lang="en-US" sz="2000"/>
              <a:t>Parsing estimated ownership ranges into numeric midpoints for analysis.</a:t>
            </a:r>
          </a:p>
          <a:p>
            <a:r>
              <a:rPr lang="en-US" sz="2000"/>
              <a:t>Standardizing categorical fields and encoding them for regression and clustering.</a:t>
            </a:r>
          </a:p>
          <a:p>
            <a:r>
              <a:rPr lang="en-US" sz="2000"/>
              <a:t>Removing incomplete or duplicate records, prioritizing the most complete and recent entries.</a:t>
            </a:r>
          </a:p>
          <a:p>
            <a:r>
              <a:rPr lang="en-US" sz="2000"/>
              <a:t>Inconsistent ownership formats were addressed using custom parsing scripts, and duplicates were resolved through targeted filtering. The dataset contains no personal or sensitive information, and all work complied with its public domain usage rights.</a:t>
            </a:r>
          </a:p>
          <a:p>
            <a:pPr marL="0" indent="0">
              <a:buNone/>
            </a:pPr>
            <a:endParaRPr lang="en-US" sz="2000"/>
          </a:p>
          <a:p>
            <a:pPr marL="0" indent="0">
              <a:buNone/>
            </a:pPr>
            <a:endParaRPr lang="en-US" sz="2000"/>
          </a:p>
        </p:txBody>
      </p:sp>
      <p:pic>
        <p:nvPicPr>
          <p:cNvPr id="4" name="Slide 6">
            <a:hlinkClick r:id="" action="ppaction://media"/>
            <a:extLst>
              <a:ext uri="{FF2B5EF4-FFF2-40B4-BE49-F238E27FC236}">
                <a16:creationId xmlns:a16="http://schemas.microsoft.com/office/drawing/2014/main" id="{59CB6E03-FB53-7D78-75E1-F9848F82948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25100" y="3002936"/>
            <a:ext cx="609600" cy="609600"/>
          </a:xfrm>
          <a:prstGeom prst="rect">
            <a:avLst/>
          </a:prstGeom>
        </p:spPr>
      </p:pic>
    </p:spTree>
    <p:extLst>
      <p:ext uri="{BB962C8B-B14F-4D97-AF65-F5344CB8AC3E}">
        <p14:creationId xmlns:p14="http://schemas.microsoft.com/office/powerpoint/2010/main" val="2331109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4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57576">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79910731-4C2E-047A-1BDD-6A428544190B}"/>
              </a:ext>
            </a:extLst>
          </p:cNvPr>
          <p:cNvPicPr>
            <a:picLocks noChangeAspect="1"/>
          </p:cNvPicPr>
          <p:nvPr/>
        </p:nvPicPr>
        <p:blipFill>
          <a:blip r:embed="rId5">
            <a:duotone>
              <a:prstClr val="black"/>
              <a:schemeClr val="tx2">
                <a:tint val="45000"/>
                <a:satMod val="400000"/>
              </a:schemeClr>
            </a:duotone>
            <a:alphaModFix amt="25000"/>
          </a:blip>
          <a:srcRect r="2667"/>
          <a:stretch>
            <a:fill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B8211AB2-9AA0-C3D2-339B-AE91D99FD265}"/>
              </a:ext>
            </a:extLst>
          </p:cNvPr>
          <p:cNvSpPr>
            <a:spLocks noGrp="1"/>
          </p:cNvSpPr>
          <p:nvPr>
            <p:ph type="title"/>
          </p:nvPr>
        </p:nvSpPr>
        <p:spPr>
          <a:xfrm>
            <a:off x="838200" y="365125"/>
            <a:ext cx="10515600" cy="1325563"/>
          </a:xfrm>
        </p:spPr>
        <p:txBody>
          <a:bodyPr>
            <a:normAutofit/>
          </a:bodyPr>
          <a:lstStyle/>
          <a:p>
            <a:r>
              <a:rPr lang="en-US"/>
              <a:t>Dataset Advantages &amp; Limitations</a:t>
            </a:r>
          </a:p>
        </p:txBody>
      </p:sp>
      <p:graphicFrame>
        <p:nvGraphicFramePr>
          <p:cNvPr id="14" name="Content Placeholder 2">
            <a:extLst>
              <a:ext uri="{FF2B5EF4-FFF2-40B4-BE49-F238E27FC236}">
                <a16:creationId xmlns:a16="http://schemas.microsoft.com/office/drawing/2014/main" id="{D111D6B6-98F8-710F-273A-93F441175C0C}"/>
              </a:ext>
            </a:extLst>
          </p:cNvPr>
          <p:cNvGraphicFramePr>
            <a:graphicFrameLocks noGrp="1"/>
          </p:cNvGraphicFramePr>
          <p:nvPr>
            <p:ph idx="1"/>
            <p:extLst>
              <p:ext uri="{D42A27DB-BD31-4B8C-83A1-F6EECF244321}">
                <p14:modId xmlns:p14="http://schemas.microsoft.com/office/powerpoint/2010/main" val="373956667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4" name="Slide 7">
            <a:hlinkClick r:id="" action="ppaction://media"/>
            <a:extLst>
              <a:ext uri="{FF2B5EF4-FFF2-40B4-BE49-F238E27FC236}">
                <a16:creationId xmlns:a16="http://schemas.microsoft.com/office/drawing/2014/main" id="{F5579171-943B-D4F8-F361-9F8AF2DB1DD1}"/>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791700" y="681037"/>
            <a:ext cx="609600" cy="609600"/>
          </a:xfrm>
          <a:prstGeom prst="rect">
            <a:avLst/>
          </a:prstGeom>
        </p:spPr>
      </p:pic>
    </p:spTree>
    <p:extLst>
      <p:ext uri="{BB962C8B-B14F-4D97-AF65-F5344CB8AC3E}">
        <p14:creationId xmlns:p14="http://schemas.microsoft.com/office/powerpoint/2010/main" val="380629836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7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51515">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 name="Rectangle 107">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9" name="Arc 108">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38D9F89-6AB9-4DA3-7DD4-10B54467D8E1}"/>
              </a:ext>
            </a:extLst>
          </p:cNvPr>
          <p:cNvSpPr>
            <a:spLocks noGrp="1"/>
          </p:cNvSpPr>
          <p:nvPr>
            <p:ph type="title"/>
          </p:nvPr>
        </p:nvSpPr>
        <p:spPr>
          <a:xfrm>
            <a:off x="5894962" y="479493"/>
            <a:ext cx="5458838" cy="1325563"/>
          </a:xfrm>
        </p:spPr>
        <p:txBody>
          <a:bodyPr>
            <a:normAutofit/>
          </a:bodyPr>
          <a:lstStyle/>
          <a:p>
            <a:r>
              <a:rPr lang="en-US"/>
              <a:t>Regression Method</a:t>
            </a:r>
          </a:p>
        </p:txBody>
      </p:sp>
      <p:sp>
        <p:nvSpPr>
          <p:cNvPr id="110" name="Freeform: Shape 109">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8" name="Picture 37" descr="A diagram of a heatmap&#10;&#10;AI-generated content may be incorrect.">
            <a:extLst>
              <a:ext uri="{FF2B5EF4-FFF2-40B4-BE49-F238E27FC236}">
                <a16:creationId xmlns:a16="http://schemas.microsoft.com/office/drawing/2014/main" id="{135735DD-81EF-29C5-1484-48D16686BE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3182" y="1540667"/>
            <a:ext cx="4777381" cy="360692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 name="Content Placeholder 2">
            <a:extLst>
              <a:ext uri="{FF2B5EF4-FFF2-40B4-BE49-F238E27FC236}">
                <a16:creationId xmlns:a16="http://schemas.microsoft.com/office/drawing/2014/main" id="{9D0D69A2-31DA-E8D4-3301-FEC98A37BF26}"/>
              </a:ext>
            </a:extLst>
          </p:cNvPr>
          <p:cNvSpPr>
            <a:spLocks noGrp="1"/>
          </p:cNvSpPr>
          <p:nvPr>
            <p:ph idx="1"/>
          </p:nvPr>
        </p:nvSpPr>
        <p:spPr>
          <a:xfrm>
            <a:off x="5894962" y="1984443"/>
            <a:ext cx="5458838" cy="4192520"/>
          </a:xfrm>
        </p:spPr>
        <p:txBody>
          <a:bodyPr>
            <a:normAutofit/>
          </a:bodyPr>
          <a:lstStyle/>
          <a:p>
            <a:pPr marL="0" indent="0">
              <a:buNone/>
            </a:pPr>
            <a:r>
              <a:rPr lang="en-US" sz="1100"/>
              <a:t>The primary analytical technique was </a:t>
            </a:r>
            <a:r>
              <a:rPr lang="en-US" sz="1100" b="1"/>
              <a:t>multiple linear regression</a:t>
            </a:r>
            <a:r>
              <a:rPr lang="en-US" sz="1100"/>
              <a:t>, chosen for its ability to quantify relationships between multiple features and a continuous outcome. The model used </a:t>
            </a:r>
            <a:r>
              <a:rPr lang="en-US" sz="1100" b="1"/>
              <a:t>price, genre, and release month</a:t>
            </a:r>
            <a:r>
              <a:rPr lang="en-US" sz="1100"/>
              <a:t> to predict estimated ownership counts.</a:t>
            </a:r>
          </a:p>
          <a:p>
            <a:pPr marL="0" indent="0">
              <a:buNone/>
            </a:pPr>
            <a:r>
              <a:rPr lang="en-US" sz="1100" b="1"/>
              <a:t>Steps Taken</a:t>
            </a:r>
            <a:endParaRPr lang="en-US" sz="1100"/>
          </a:p>
          <a:p>
            <a:r>
              <a:rPr lang="en-US" sz="1100"/>
              <a:t>Split dataset into training and test sets to evaluate model generalization.</a:t>
            </a:r>
          </a:p>
          <a:p>
            <a:r>
              <a:rPr lang="en-US" sz="1100"/>
              <a:t>Encoded categorical variables (genre, release month) for analysis.</a:t>
            </a:r>
          </a:p>
          <a:p>
            <a:r>
              <a:rPr lang="en-US" sz="1100"/>
              <a:t>Fitted regression model and examined coefficients for each predictor.</a:t>
            </a:r>
          </a:p>
          <a:p>
            <a:pPr marL="0" indent="0">
              <a:buNone/>
            </a:pPr>
            <a:r>
              <a:rPr lang="en-US" sz="1100" b="1"/>
              <a:t>Assumption Checks</a:t>
            </a:r>
            <a:endParaRPr lang="en-US" sz="1100"/>
          </a:p>
          <a:p>
            <a:r>
              <a:rPr lang="en-US" sz="1100" b="1"/>
              <a:t>Linearity:</a:t>
            </a:r>
            <a:r>
              <a:rPr lang="en-US" sz="1100"/>
              <a:t> Verified with scatterplots and residual plots.</a:t>
            </a:r>
          </a:p>
          <a:p>
            <a:r>
              <a:rPr lang="en-US" sz="1100" b="1"/>
              <a:t>Homoscedasticity:</a:t>
            </a:r>
            <a:r>
              <a:rPr lang="en-US" sz="1100"/>
              <a:t> Checked for constant variance of residuals.</a:t>
            </a:r>
          </a:p>
          <a:p>
            <a:r>
              <a:rPr lang="en-US" sz="1100" b="1"/>
              <a:t>Multicollinearity:</a:t>
            </a:r>
            <a:r>
              <a:rPr lang="en-US" sz="1100"/>
              <a:t> Assessed via feature correlation analysis.</a:t>
            </a:r>
          </a:p>
          <a:p>
            <a:r>
              <a:rPr lang="en-US" sz="1100" b="1"/>
              <a:t>Normality of residuals:</a:t>
            </a:r>
            <a:r>
              <a:rPr lang="en-US" sz="1100"/>
              <a:t> Evaluated using Q-Q plots.</a:t>
            </a:r>
          </a:p>
          <a:p>
            <a:pPr marL="0" indent="0">
              <a:buNone/>
            </a:pPr>
            <a:r>
              <a:rPr lang="en-US" sz="1100"/>
              <a:t>This method provided clear, interpretable insights into how each variable influences ownership and allowed for actionable recommendations.</a:t>
            </a:r>
          </a:p>
        </p:txBody>
      </p:sp>
      <p:sp>
        <p:nvSpPr>
          <p:cNvPr id="41" name="Rectangle 1">
            <a:extLst>
              <a:ext uri="{FF2B5EF4-FFF2-40B4-BE49-F238E27FC236}">
                <a16:creationId xmlns:a16="http://schemas.microsoft.com/office/drawing/2014/main" id="{DFC720E1-1492-8339-5B4D-B116CAA5CADC}"/>
              </a:ext>
            </a:extLst>
          </p:cNvPr>
          <p:cNvSpPr>
            <a:spLocks noChangeArrowheads="1"/>
          </p:cNvSpPr>
          <p:nvPr/>
        </p:nvSpPr>
        <p:spPr bwMode="auto">
          <a:xfrm>
            <a:off x="98181" y="3869386"/>
            <a:ext cx="2476499"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dirty="0">
                <a:ln>
                  <a:noFill/>
                </a:ln>
                <a:solidFill>
                  <a:schemeClr val="tx1"/>
                </a:solidFill>
                <a:effectLst/>
                <a:latin typeface="Arial" panose="020B0604020202020204" pitchFamily="34" charset="0"/>
              </a:rPr>
              <a:t>Correlation heatmap of numeric features. Highlights strongest positive and negative relationships with estimated ownership, including price, genre variables, and release month. These findings guided the selection of predictors for the regression model.</a:t>
            </a:r>
            <a:endParaRPr kumimoji="0" lang="en-US" altLang="en-US" sz="800" b="0" i="0" u="none" strike="noStrike" cap="none" normalizeH="0" baseline="0" dirty="0">
              <a:ln>
                <a:noFill/>
              </a:ln>
              <a:solidFill>
                <a:schemeClr val="tx1"/>
              </a:solidFill>
              <a:effectLst/>
              <a:latin typeface="Arial" panose="020B0604020202020204" pitchFamily="34" charset="0"/>
            </a:endParaRPr>
          </a:p>
        </p:txBody>
      </p:sp>
      <p:pic>
        <p:nvPicPr>
          <p:cNvPr id="45" name="Slide 8">
            <a:hlinkClick r:id="" action="ppaction://media"/>
            <a:extLst>
              <a:ext uri="{FF2B5EF4-FFF2-40B4-BE49-F238E27FC236}">
                <a16:creationId xmlns:a16="http://schemas.microsoft.com/office/drawing/2014/main" id="{0833C013-5712-5815-0AA6-DB64290FFB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51962" y="5393194"/>
            <a:ext cx="609600" cy="609600"/>
          </a:xfrm>
          <a:prstGeom prst="rect">
            <a:avLst/>
          </a:prstGeom>
        </p:spPr>
      </p:pic>
    </p:spTree>
    <p:extLst>
      <p:ext uri="{BB962C8B-B14F-4D97-AF65-F5344CB8AC3E}">
        <p14:creationId xmlns:p14="http://schemas.microsoft.com/office/powerpoint/2010/main" val="4129938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774" fill="hold"/>
                                        <p:tgtEl>
                                          <p:spTgt spid="4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56061">
                <p:cTn id="7" fill="hold" display="0">
                  <p:stCondLst>
                    <p:cond delay="indefinite"/>
                  </p:stCondLst>
                  <p:endCondLst>
                    <p:cond evt="onStopAudio" delay="0">
                      <p:tgtEl>
                        <p:sldTgt/>
                      </p:tgtEl>
                    </p:cond>
                  </p:endCondLst>
                </p:cTn>
                <p:tgtEl>
                  <p:spTgt spid="4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 name="Rectangle 8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022685-71AB-62DA-F3DF-304FCD9F147D}"/>
              </a:ext>
            </a:extLst>
          </p:cNvPr>
          <p:cNvSpPr>
            <a:spLocks noGrp="1"/>
          </p:cNvSpPr>
          <p:nvPr>
            <p:ph type="title"/>
          </p:nvPr>
        </p:nvSpPr>
        <p:spPr>
          <a:xfrm>
            <a:off x="572493" y="238539"/>
            <a:ext cx="11018520" cy="1434415"/>
          </a:xfrm>
        </p:spPr>
        <p:txBody>
          <a:bodyPr anchor="b">
            <a:normAutofit/>
          </a:bodyPr>
          <a:lstStyle/>
          <a:p>
            <a:r>
              <a:rPr lang="en-US" sz="5400"/>
              <a:t>Clustering Method</a:t>
            </a:r>
          </a:p>
        </p:txBody>
      </p:sp>
      <p:sp>
        <p:nvSpPr>
          <p:cNvPr id="8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ontent Placeholder 2">
            <a:extLst>
              <a:ext uri="{FF2B5EF4-FFF2-40B4-BE49-F238E27FC236}">
                <a16:creationId xmlns:a16="http://schemas.microsoft.com/office/drawing/2014/main" id="{3CBAF7ED-CA76-E1B0-293C-2E62ECBDC292}"/>
              </a:ext>
            </a:extLst>
          </p:cNvPr>
          <p:cNvSpPr>
            <a:spLocks noGrp="1"/>
          </p:cNvSpPr>
          <p:nvPr>
            <p:ph idx="1"/>
          </p:nvPr>
        </p:nvSpPr>
        <p:spPr>
          <a:xfrm>
            <a:off x="572493" y="2071316"/>
            <a:ext cx="6713552" cy="4119172"/>
          </a:xfrm>
        </p:spPr>
        <p:txBody>
          <a:bodyPr anchor="t">
            <a:normAutofit/>
          </a:bodyPr>
          <a:lstStyle/>
          <a:p>
            <a:pPr marL="0" indent="0">
              <a:buNone/>
            </a:pPr>
            <a:r>
              <a:rPr lang="en-US" sz="1400" b="1"/>
              <a:t>K-means clustering</a:t>
            </a:r>
            <a:r>
              <a:rPr lang="en-US" sz="1400"/>
              <a:t> was used to segment games into groups with similar attributes and popularity levels, providing a benchmarking tool for indie developers. Features included </a:t>
            </a:r>
            <a:r>
              <a:rPr lang="en-US" sz="1400" b="1"/>
              <a:t>price, genre, estimated ownership, and release timing</a:t>
            </a:r>
            <a:r>
              <a:rPr lang="en-US" sz="1400"/>
              <a:t>.</a:t>
            </a:r>
          </a:p>
          <a:p>
            <a:pPr marL="0" indent="0">
              <a:buNone/>
            </a:pPr>
            <a:r>
              <a:rPr lang="en-US" sz="1400" b="1"/>
              <a:t>Steps Taken</a:t>
            </a:r>
            <a:endParaRPr lang="en-US" sz="1400"/>
          </a:p>
          <a:p>
            <a:r>
              <a:rPr lang="en-US" sz="1400"/>
              <a:t>Standardized numeric features to ensure equal weighting.</a:t>
            </a:r>
          </a:p>
          <a:p>
            <a:r>
              <a:rPr lang="en-US" sz="1400"/>
              <a:t>Determined optimal cluster count using the </a:t>
            </a:r>
            <a:r>
              <a:rPr lang="en-US" sz="1400" b="1"/>
              <a:t>elbow method</a:t>
            </a:r>
            <a:r>
              <a:rPr lang="en-US" sz="1400"/>
              <a:t> and </a:t>
            </a:r>
            <a:r>
              <a:rPr lang="en-US" sz="1400" b="1"/>
              <a:t>silhouette score</a:t>
            </a:r>
            <a:r>
              <a:rPr lang="en-US" sz="1400"/>
              <a:t>.</a:t>
            </a:r>
          </a:p>
          <a:p>
            <a:r>
              <a:rPr lang="en-US" sz="1400"/>
              <a:t>Applied K-means to create market segments and examined each cluster’s characteristics.</a:t>
            </a:r>
          </a:p>
          <a:p>
            <a:pPr marL="0" indent="0">
              <a:buNone/>
            </a:pPr>
            <a:r>
              <a:rPr lang="en-US" sz="1400" b="1"/>
              <a:t>Validation</a:t>
            </a:r>
            <a:endParaRPr lang="en-US" sz="1400"/>
          </a:p>
          <a:p>
            <a:r>
              <a:rPr lang="en-US" sz="1400" b="1"/>
              <a:t>Silhouette score</a:t>
            </a:r>
            <a:r>
              <a:rPr lang="en-US" sz="1400"/>
              <a:t> confirmed meaningful separation between clusters.</a:t>
            </a:r>
          </a:p>
          <a:p>
            <a:r>
              <a:rPr lang="en-US" sz="1400" b="1"/>
              <a:t>Principal Component Analysis (PCA)</a:t>
            </a:r>
            <a:r>
              <a:rPr lang="en-US" sz="1400"/>
              <a:t> reduced dimensions for visualization, enabling a clear 2D representation of cluster structure.</a:t>
            </a:r>
          </a:p>
          <a:p>
            <a:pPr marL="0" indent="0">
              <a:buNone/>
            </a:pPr>
            <a:r>
              <a:rPr lang="en-US" sz="1400"/>
              <a:t>This approach revealed distinct market segments, allowing developers to position their games in relation to comparable titles and adapt strategies accordingly.</a:t>
            </a:r>
          </a:p>
        </p:txBody>
      </p:sp>
      <p:pic>
        <p:nvPicPr>
          <p:cNvPr id="21" name="Picture 20" descr="A chart with red dots&#10;&#10;AI-generated content may be incorrect.">
            <a:extLst>
              <a:ext uri="{FF2B5EF4-FFF2-40B4-BE49-F238E27FC236}">
                <a16:creationId xmlns:a16="http://schemas.microsoft.com/office/drawing/2014/main" id="{60F1E06C-6618-00F6-8D0C-F36F097AED85}"/>
              </a:ext>
            </a:extLst>
          </p:cNvPr>
          <p:cNvPicPr>
            <a:picLocks noChangeAspect="1"/>
          </p:cNvPicPr>
          <p:nvPr/>
        </p:nvPicPr>
        <p:blipFill>
          <a:blip r:embed="rId5">
            <a:extLst>
              <a:ext uri="{28A0092B-C50C-407E-A947-70E740481C1C}">
                <a14:useLocalDpi xmlns:a14="http://schemas.microsoft.com/office/drawing/2010/main" val="0"/>
              </a:ext>
            </a:extLst>
          </a:blip>
          <a:srcRect l="11139" r="27050" b="2"/>
          <a:stretch>
            <a:fillRect/>
          </a:stretch>
        </p:blipFill>
        <p:spPr>
          <a:xfrm>
            <a:off x="7682897" y="1866623"/>
            <a:ext cx="3936610" cy="4096512"/>
          </a:xfrm>
          <a:prstGeom prst="rect">
            <a:avLst/>
          </a:prstGeom>
        </p:spPr>
      </p:pic>
      <p:sp>
        <p:nvSpPr>
          <p:cNvPr id="25" name="Rectangle 1">
            <a:extLst>
              <a:ext uri="{FF2B5EF4-FFF2-40B4-BE49-F238E27FC236}">
                <a16:creationId xmlns:a16="http://schemas.microsoft.com/office/drawing/2014/main" id="{85DA656B-A8E8-593F-500B-B07496414D2F}"/>
              </a:ext>
            </a:extLst>
          </p:cNvPr>
          <p:cNvSpPr>
            <a:spLocks noChangeArrowheads="1"/>
          </p:cNvSpPr>
          <p:nvPr/>
        </p:nvSpPr>
        <p:spPr bwMode="auto">
          <a:xfrm>
            <a:off x="8026162" y="5963135"/>
            <a:ext cx="381952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1" u="none" strike="noStrike" cap="none" normalizeH="0" baseline="0" dirty="0">
                <a:ln>
                  <a:noFill/>
                </a:ln>
                <a:solidFill>
                  <a:schemeClr val="tx1"/>
                </a:solidFill>
                <a:effectLst/>
                <a:latin typeface="Arial" panose="020B0604020202020204" pitchFamily="34" charset="0"/>
              </a:rPr>
              <a:t>PCA-reduced 2D scatterplot showing K-means clustering of games into four market segments. Color coding reflects cluster assignments, with positioning based on similarity in features such as price, release timing, and genre. This visualization illustrates how games group together in the feature space.</a:t>
            </a:r>
            <a:endParaRPr kumimoji="0" lang="en-US" altLang="en-US"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a:ln>
                <a:noFill/>
              </a:ln>
              <a:solidFill>
                <a:schemeClr val="tx1"/>
              </a:solidFill>
              <a:effectLst/>
              <a:latin typeface="Arial" panose="020B0604020202020204" pitchFamily="34" charset="0"/>
            </a:endParaRPr>
          </a:p>
        </p:txBody>
      </p:sp>
      <p:pic>
        <p:nvPicPr>
          <p:cNvPr id="35" name="Slide 9">
            <a:hlinkClick r:id="" action="ppaction://media"/>
            <a:extLst>
              <a:ext uri="{FF2B5EF4-FFF2-40B4-BE49-F238E27FC236}">
                <a16:creationId xmlns:a16="http://schemas.microsoft.com/office/drawing/2014/main" id="{B41F6AEF-DA0E-F45D-0ED2-64B2EEADB94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039375" y="371683"/>
            <a:ext cx="609600" cy="609600"/>
          </a:xfrm>
          <a:prstGeom prst="rect">
            <a:avLst/>
          </a:prstGeom>
        </p:spPr>
      </p:pic>
    </p:spTree>
    <p:extLst>
      <p:ext uri="{BB962C8B-B14F-4D97-AF65-F5344CB8AC3E}">
        <p14:creationId xmlns:p14="http://schemas.microsoft.com/office/powerpoint/2010/main" val="1871433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624"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42424">
                <p:cTn id="7" fill="hold" display="0">
                  <p:stCondLst>
                    <p:cond delay="indefinite"/>
                  </p:stCondLst>
                  <p:endCondLst>
                    <p:cond evt="onStopAudio" delay="0">
                      <p:tgtEl>
                        <p:sldTgt/>
                      </p:tgtEl>
                    </p:cond>
                  </p:endCondLst>
                </p:cTn>
                <p:tgtEl>
                  <p:spTgt spid="3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9243</TotalTime>
  <Words>1923</Words>
  <Application>Microsoft Office PowerPoint</Application>
  <PresentationFormat>Widescreen</PresentationFormat>
  <Paragraphs>141</Paragraphs>
  <Slides>17</Slides>
  <Notes>2</Notes>
  <HiddenSlides>0</HiddenSlides>
  <MMClips>17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Aptos Display</vt:lpstr>
      <vt:lpstr>Calibri</vt:lpstr>
      <vt:lpstr>Aptos</vt:lpstr>
      <vt:lpstr>Office Theme</vt:lpstr>
      <vt:lpstr>Steam Games Analysis: Data-Driven Insights for Indie Game Success </vt:lpstr>
      <vt:lpstr>Introduction &amp; Research Question </vt:lpstr>
      <vt:lpstr>Background &amp; Scope</vt:lpstr>
      <vt:lpstr>Summary of Solution &amp; Deliverables </vt:lpstr>
      <vt:lpstr>Tools &amp; Methods</vt:lpstr>
      <vt:lpstr>Data Acquisition &amp; Preparation</vt:lpstr>
      <vt:lpstr>Dataset Advantages &amp; Limitations</vt:lpstr>
      <vt:lpstr>Regression Method</vt:lpstr>
      <vt:lpstr>Clustering Method</vt:lpstr>
      <vt:lpstr>Regression Results</vt:lpstr>
      <vt:lpstr>Clustering Results</vt:lpstr>
      <vt:lpstr>Practical Significance</vt:lpstr>
      <vt:lpstr>Overall Success &amp; Limitations</vt:lpstr>
      <vt:lpstr>Key Takeaways &amp; Recommendations</vt:lpstr>
      <vt:lpstr>Why These Visuals Worked</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 a</dc:creator>
  <cp:lastModifiedBy>a a</cp:lastModifiedBy>
  <cp:revision>37</cp:revision>
  <dcterms:created xsi:type="dcterms:W3CDTF">2025-08-04T16:58:03Z</dcterms:created>
  <dcterms:modified xsi:type="dcterms:W3CDTF">2025-08-22T01:44:31Z</dcterms:modified>
</cp:coreProperties>
</file>

<file path=docProps/thumbnail.jpeg>
</file>